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24" r:id="rId6"/>
  </p:sldMasterIdLst>
  <p:notesMasterIdLst>
    <p:notesMasterId r:id="rId24"/>
  </p:notesMasterIdLst>
  <p:sldIdLst>
    <p:sldId id="2147470625" r:id="rId7"/>
    <p:sldId id="2147470668" r:id="rId8"/>
    <p:sldId id="2147470645" r:id="rId9"/>
    <p:sldId id="2147470181" r:id="rId10"/>
    <p:sldId id="2145706773" r:id="rId11"/>
    <p:sldId id="2145706721" r:id="rId12"/>
    <p:sldId id="2147470459" r:id="rId13"/>
    <p:sldId id="2147470669" r:id="rId14"/>
    <p:sldId id="2147470623" r:id="rId15"/>
    <p:sldId id="2147470462" r:id="rId16"/>
    <p:sldId id="2147470641" r:id="rId17"/>
    <p:sldId id="2147470639" r:id="rId18"/>
    <p:sldId id="2147470636" r:id="rId19"/>
    <p:sldId id="2147470671" r:id="rId20"/>
    <p:sldId id="2147470662" r:id="rId21"/>
    <p:sldId id="2147470670" r:id="rId22"/>
    <p:sldId id="214747065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665A42-B4D2-410D-8B27-52286BD904B9}" v="9" dt="2022-12-06T21:10:37.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8" autoAdjust="0"/>
    <p:restoredTop sz="94660"/>
  </p:normalViewPr>
  <p:slideViewPr>
    <p:cSldViewPr snapToGrid="0">
      <p:cViewPr varScale="1">
        <p:scale>
          <a:sx n="106" d="100"/>
          <a:sy n="106" d="100"/>
        </p:scale>
        <p:origin x="52" y="8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ne Garcia" userId="770cd5de-0d19-4540-b665-3df5cb486cc3" providerId="ADAL" clId="{42665A42-B4D2-410D-8B27-52286BD904B9}"/>
    <pc:docChg chg="delSld modSld delMainMaster">
      <pc:chgData name="Gene Garcia" userId="770cd5de-0d19-4540-b665-3df5cb486cc3" providerId="ADAL" clId="{42665A42-B4D2-410D-8B27-52286BD904B9}" dt="2022-12-06T21:09:13.949" v="1"/>
      <pc:docMkLst>
        <pc:docMk/>
      </pc:docMkLst>
      <pc:sldChg chg="del">
        <pc:chgData name="Gene Garcia" userId="770cd5de-0d19-4540-b665-3df5cb486cc3" providerId="ADAL" clId="{42665A42-B4D2-410D-8B27-52286BD904B9}" dt="2022-12-06T21:08:49.175" v="0" actId="47"/>
        <pc:sldMkLst>
          <pc:docMk/>
          <pc:sldMk cId="491848085" sldId="256"/>
        </pc:sldMkLst>
      </pc:sldChg>
      <pc:sldChg chg="del">
        <pc:chgData name="Gene Garcia" userId="770cd5de-0d19-4540-b665-3df5cb486cc3" providerId="ADAL" clId="{42665A42-B4D2-410D-8B27-52286BD904B9}" dt="2022-12-06T21:09:13.949" v="1"/>
        <pc:sldMkLst>
          <pc:docMk/>
          <pc:sldMk cId="2770673834" sldId="2145706721"/>
        </pc:sldMkLst>
      </pc:sldChg>
      <pc:sldChg chg="del">
        <pc:chgData name="Gene Garcia" userId="770cd5de-0d19-4540-b665-3df5cb486cc3" providerId="ADAL" clId="{42665A42-B4D2-410D-8B27-52286BD904B9}" dt="2022-12-06T21:09:13.949" v="1"/>
        <pc:sldMkLst>
          <pc:docMk/>
          <pc:sldMk cId="1136563368" sldId="2147470459"/>
        </pc:sldMkLst>
      </pc:sldChg>
      <pc:sldChg chg="del">
        <pc:chgData name="Gene Garcia" userId="770cd5de-0d19-4540-b665-3df5cb486cc3" providerId="ADAL" clId="{42665A42-B4D2-410D-8B27-52286BD904B9}" dt="2022-12-06T21:09:13.949" v="1"/>
        <pc:sldMkLst>
          <pc:docMk/>
          <pc:sldMk cId="446116540" sldId="2147470462"/>
        </pc:sldMkLst>
      </pc:sldChg>
      <pc:sldChg chg="del">
        <pc:chgData name="Gene Garcia" userId="770cd5de-0d19-4540-b665-3df5cb486cc3" providerId="ADAL" clId="{42665A42-B4D2-410D-8B27-52286BD904B9}" dt="2022-12-06T21:09:13.949" v="1"/>
        <pc:sldMkLst>
          <pc:docMk/>
          <pc:sldMk cId="202195829" sldId="2147470623"/>
        </pc:sldMkLst>
      </pc:sldChg>
      <pc:sldChg chg="del">
        <pc:chgData name="Gene Garcia" userId="770cd5de-0d19-4540-b665-3df5cb486cc3" providerId="ADAL" clId="{42665A42-B4D2-410D-8B27-52286BD904B9}" dt="2022-12-06T21:09:13.949" v="1"/>
        <pc:sldMkLst>
          <pc:docMk/>
          <pc:sldMk cId="3596431706" sldId="2147470636"/>
        </pc:sldMkLst>
      </pc:sldChg>
      <pc:sldChg chg="del">
        <pc:chgData name="Gene Garcia" userId="770cd5de-0d19-4540-b665-3df5cb486cc3" providerId="ADAL" clId="{42665A42-B4D2-410D-8B27-52286BD904B9}" dt="2022-12-06T21:09:13.949" v="1"/>
        <pc:sldMkLst>
          <pc:docMk/>
          <pc:sldMk cId="1682994590" sldId="2147470639"/>
        </pc:sldMkLst>
      </pc:sldChg>
      <pc:sldChg chg="del">
        <pc:chgData name="Gene Garcia" userId="770cd5de-0d19-4540-b665-3df5cb486cc3" providerId="ADAL" clId="{42665A42-B4D2-410D-8B27-52286BD904B9}" dt="2022-12-06T21:09:13.949" v="1"/>
        <pc:sldMkLst>
          <pc:docMk/>
          <pc:sldMk cId="2293403549" sldId="2147470641"/>
        </pc:sldMkLst>
      </pc:sldChg>
      <pc:sldChg chg="del">
        <pc:chgData name="Gene Garcia" userId="770cd5de-0d19-4540-b665-3df5cb486cc3" providerId="ADAL" clId="{42665A42-B4D2-410D-8B27-52286BD904B9}" dt="2022-12-06T21:09:13.949" v="1"/>
        <pc:sldMkLst>
          <pc:docMk/>
          <pc:sldMk cId="4258244420" sldId="2147470650"/>
        </pc:sldMkLst>
      </pc:sldChg>
      <pc:sldChg chg="del">
        <pc:chgData name="Gene Garcia" userId="770cd5de-0d19-4540-b665-3df5cb486cc3" providerId="ADAL" clId="{42665A42-B4D2-410D-8B27-52286BD904B9}" dt="2022-12-06T21:09:13.949" v="1"/>
        <pc:sldMkLst>
          <pc:docMk/>
          <pc:sldMk cId="3648498336" sldId="2147470662"/>
        </pc:sldMkLst>
      </pc:sldChg>
      <pc:sldChg chg="del">
        <pc:chgData name="Gene Garcia" userId="770cd5de-0d19-4540-b665-3df5cb486cc3" providerId="ADAL" clId="{42665A42-B4D2-410D-8B27-52286BD904B9}" dt="2022-12-06T21:09:13.949" v="1"/>
        <pc:sldMkLst>
          <pc:docMk/>
          <pc:sldMk cId="771197758" sldId="2147470669"/>
        </pc:sldMkLst>
      </pc:sldChg>
      <pc:sldChg chg="del">
        <pc:chgData name="Gene Garcia" userId="770cd5de-0d19-4540-b665-3df5cb486cc3" providerId="ADAL" clId="{42665A42-B4D2-410D-8B27-52286BD904B9}" dt="2022-12-06T21:09:13.949" v="1"/>
        <pc:sldMkLst>
          <pc:docMk/>
          <pc:sldMk cId="4239091540" sldId="2147470670"/>
        </pc:sldMkLst>
      </pc:sldChg>
      <pc:sldChg chg="del">
        <pc:chgData name="Gene Garcia" userId="770cd5de-0d19-4540-b665-3df5cb486cc3" providerId="ADAL" clId="{42665A42-B4D2-410D-8B27-52286BD904B9}" dt="2022-12-06T21:09:13.949" v="1"/>
        <pc:sldMkLst>
          <pc:docMk/>
          <pc:sldMk cId="2919678562" sldId="2147470671"/>
        </pc:sldMkLst>
      </pc:sldChg>
      <pc:sldChg chg="del">
        <pc:chgData name="Gene Garcia" userId="770cd5de-0d19-4540-b665-3df5cb486cc3" providerId="ADAL" clId="{42665A42-B4D2-410D-8B27-52286BD904B9}" dt="2022-12-06T21:09:13.949" v="1"/>
        <pc:sldMkLst>
          <pc:docMk/>
          <pc:sldMk cId="682948576" sldId="2147470672"/>
        </pc:sldMkLst>
      </pc:sldChg>
      <pc:sldChg chg="del">
        <pc:chgData name="Gene Garcia" userId="770cd5de-0d19-4540-b665-3df5cb486cc3" providerId="ADAL" clId="{42665A42-B4D2-410D-8B27-52286BD904B9}" dt="2022-12-06T21:09:13.949" v="1"/>
        <pc:sldMkLst>
          <pc:docMk/>
          <pc:sldMk cId="3283059019" sldId="2147470673"/>
        </pc:sldMkLst>
      </pc:sldChg>
      <pc:sldChg chg="del">
        <pc:chgData name="Gene Garcia" userId="770cd5de-0d19-4540-b665-3df5cb486cc3" providerId="ADAL" clId="{42665A42-B4D2-410D-8B27-52286BD904B9}" dt="2022-12-06T21:09:13.949" v="1"/>
        <pc:sldMkLst>
          <pc:docMk/>
          <pc:sldMk cId="1658437499" sldId="2147470674"/>
        </pc:sldMkLst>
      </pc:sldChg>
      <pc:sldChg chg="del">
        <pc:chgData name="Gene Garcia" userId="770cd5de-0d19-4540-b665-3df5cb486cc3" providerId="ADAL" clId="{42665A42-B4D2-410D-8B27-52286BD904B9}" dt="2022-12-06T21:09:13.949" v="1"/>
        <pc:sldMkLst>
          <pc:docMk/>
          <pc:sldMk cId="1476323946" sldId="2147470675"/>
        </pc:sldMkLst>
      </pc:sldChg>
      <pc:sldMasterChg chg="del delSldLayout">
        <pc:chgData name="Gene Garcia" userId="770cd5de-0d19-4540-b665-3df5cb486cc3" providerId="ADAL" clId="{42665A42-B4D2-410D-8B27-52286BD904B9}" dt="2022-12-06T21:08:49.175" v="0" actId="47"/>
        <pc:sldMasterMkLst>
          <pc:docMk/>
          <pc:sldMasterMk cId="3544585658" sldId="2147483648"/>
        </pc:sldMasterMkLst>
        <pc:sldLayoutChg chg="del">
          <pc:chgData name="Gene Garcia" userId="770cd5de-0d19-4540-b665-3df5cb486cc3" providerId="ADAL" clId="{42665A42-B4D2-410D-8B27-52286BD904B9}" dt="2022-12-06T21:08:49.175" v="0" actId="47"/>
          <pc:sldLayoutMkLst>
            <pc:docMk/>
            <pc:sldMasterMk cId="3544585658" sldId="2147483648"/>
            <pc:sldLayoutMk cId="912798927" sldId="2147483649"/>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2343143258" sldId="2147483650"/>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3914422958" sldId="2147483651"/>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705507345" sldId="2147483652"/>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3491670676" sldId="2147483653"/>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2847411343" sldId="2147483654"/>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2981591538" sldId="2147483655"/>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2236269380" sldId="2147483656"/>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3565120117" sldId="2147483657"/>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1630505392" sldId="2147483658"/>
          </pc:sldLayoutMkLst>
        </pc:sldLayoutChg>
        <pc:sldLayoutChg chg="del">
          <pc:chgData name="Gene Garcia" userId="770cd5de-0d19-4540-b665-3df5cb486cc3" providerId="ADAL" clId="{42665A42-B4D2-410D-8B27-52286BD904B9}" dt="2022-12-06T21:08:49.175" v="0" actId="47"/>
          <pc:sldLayoutMkLst>
            <pc:docMk/>
            <pc:sldMasterMk cId="3544585658" sldId="2147483648"/>
            <pc:sldLayoutMk cId="2192734345"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1_3" csCatId="accent1" phldr="1"/>
      <dgm:spPr/>
      <dgm:t>
        <a:bodyPr/>
        <a:lstStyle/>
        <a:p>
          <a:endParaRPr lang="en-US"/>
        </a:p>
      </dgm:t>
    </dgm:pt>
    <dgm:pt modelId="{FE7F5245-4338-4EFD-AFA2-0483B5430D7E}">
      <dgm:prSet phldrT="[Text]" phldr="0" custT="1"/>
      <dgm:spPr>
        <a:solidFill>
          <a:srgbClr val="FFC000"/>
        </a:solidFill>
      </dgm:spPr>
      <dgm:t>
        <a:bodyPr/>
        <a:lstStyle/>
        <a:p>
          <a:endParaRPr lang="en-US" sz="2000">
            <a:latin typeface="Segoe UI" panose="020B0502040204020203" pitchFamily="34" charset="0"/>
            <a:cs typeface="Segoe UI" panose="020B0502040204020203" pitchFamily="34" charset="0"/>
          </a:endParaRPr>
        </a:p>
        <a:p>
          <a:r>
            <a:rPr lang="en-US" sz="2000">
              <a:latin typeface="Segoe UI" panose="020B0502040204020203" pitchFamily="34" charset="0"/>
              <a:cs typeface="Segoe UI" panose="020B0502040204020203" pitchFamily="34" charset="0"/>
            </a:rPr>
            <a:t>standards</a:t>
          </a: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a:gradFill rotWithShape="0">
          <a:gsLst>
            <a:gs pos="0">
              <a:srgbClr val="FFB900"/>
            </a:gs>
            <a:gs pos="74000">
              <a:schemeClr val="accent1"/>
            </a:gs>
            <a:gs pos="83000">
              <a:schemeClr val="accent1"/>
            </a:gs>
            <a:gs pos="100000">
              <a:schemeClr val="accent1"/>
            </a:gs>
          </a:gsLst>
          <a:lin ang="5400000" scaled="1"/>
        </a:gradFill>
      </dgm:spPr>
      <dgm:t>
        <a:bodyPr/>
        <a:lstStyle/>
        <a:p>
          <a:r>
            <a:rPr lang="en-US" sz="2000">
              <a:latin typeface="Segoe UI" panose="020B0502040204020203" pitchFamily="34" charset="0"/>
              <a:cs typeface="Segoe UI" panose="020B0502040204020203" pitchFamily="34" charset="0"/>
            </a:rPr>
            <a:t>reusable assets/</a:t>
          </a:r>
        </a:p>
        <a:p>
          <a:r>
            <a:rPr lang="en-US" sz="2000">
              <a:latin typeface="Segoe UI" panose="020B0502040204020203" pitchFamily="34" charset="0"/>
              <a:cs typeface="Segoe UI" panose="020B0502040204020203" pitchFamily="34" charset="0"/>
            </a:rPr>
            <a:t>best practices</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a:latin typeface="Segoe UI" panose="020B0502040204020203" pitchFamily="34" charset="0"/>
              <a:cs typeface="Segoe UI" panose="020B0502040204020203" pitchFamily="34" charset="0"/>
            </a:rPr>
            <a:t>rapid iteration/</a:t>
          </a:r>
        </a:p>
        <a:p>
          <a:r>
            <a:rPr lang="en-US" sz="2000">
              <a:latin typeface="Segoe UI" panose="020B0502040204020203" pitchFamily="34" charset="0"/>
              <a:cs typeface="Segoe UI" panose="020B0502040204020203" pitchFamily="34" charset="0"/>
            </a:rPr>
            <a:t>emergent design</a:t>
          </a:r>
          <a:endParaRPr lang="en-US" sz="140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a:latin typeface="Segoe UI" panose="020B0502040204020203" pitchFamily="34" charset="0"/>
              <a:cs typeface="Segoe UI" panose="020B0502040204020203" pitchFamily="34" charset="0"/>
            </a:rPr>
            <a:t>modern tech</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a:latin typeface="Segoe UI" panose="020B0502040204020203" pitchFamily="34" charset="0"/>
              <a:cs typeface="Segoe UI" panose="020B0502040204020203" pitchFamily="34" charset="0"/>
            </a:rPr>
            <a:t>ecosystem / global community</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standards</a:t>
          </a: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gradFill rotWithShape="0">
          <a:gsLst>
            <a:gs pos="0">
              <a:srgbClr val="FFB900"/>
            </a:gs>
            <a:gs pos="74000">
              <a:schemeClr val="accent1"/>
            </a:gs>
            <a:gs pos="83000">
              <a:schemeClr val="accent1"/>
            </a:gs>
            <a:gs pos="100000">
              <a:schemeClr val="accent1"/>
            </a:gs>
          </a:gsLst>
          <a:lin ang="54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reusable assets/</a:t>
          </a: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best practices</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1">
            <a:shade val="80000"/>
            <a:hueOff val="392577"/>
            <a:satOff val="-21437"/>
            <a:lumOff val="179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rapid iteration/</a:t>
          </a: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emergent design</a:t>
          </a:r>
          <a:endParaRPr lang="en-US" sz="1400" kern="120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1">
            <a:shade val="80000"/>
            <a:hueOff val="588866"/>
            <a:satOff val="-32155"/>
            <a:lumOff val="269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modern tech</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ecosystem / global community</a:t>
          </a:r>
        </a:p>
      </dsp:txBody>
      <dsp:txXfrm>
        <a:off x="1422399" y="4334933"/>
        <a:ext cx="5283200" cy="10837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F0872-B9CB-4A22-88AB-0274A6ED75D4}"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EDE9A-580A-4295-9E50-BCC0512F079D}" type="slidenum">
              <a:rPr lang="en-US" smtClean="0"/>
              <a:t>‹#›</a:t>
            </a:fld>
            <a:endParaRPr lang="en-US"/>
          </a:p>
        </p:txBody>
      </p:sp>
    </p:spTree>
    <p:extLst>
      <p:ext uri="{BB962C8B-B14F-4D97-AF65-F5344CB8AC3E}">
        <p14:creationId xmlns:p14="http://schemas.microsoft.com/office/powerpoint/2010/main" val="95013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735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959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99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20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709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29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Growing the assets with the ecosystem to serve customers today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while improving standards and the platform for tomorrow…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28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https://myinspire.microsoft.com/sessions/a80a31ae-565b-483d-ab34-b5e5b7fbc39b?source=sessions</a:t>
            </a:r>
          </a:p>
          <a:p>
            <a:endParaRPr lang="en-US"/>
          </a:p>
          <a:p>
            <a:r>
              <a:rPr lang="en-US"/>
              <a:t>And the Microsoft cloud offers the best integration across the technology stack while offering </a:t>
            </a:r>
            <a:r>
              <a:rPr lang="en-US" err="1"/>
              <a:t>openeness</a:t>
            </a:r>
            <a:r>
              <a:rPr lang="en-US"/>
              <a:t> at every layer of the stack,</a:t>
            </a:r>
          </a:p>
          <a:p>
            <a:r>
              <a:rPr lang="en-US"/>
              <a:t>ultimately improving time to value, reducing cost, increasing agility. </a:t>
            </a:r>
          </a:p>
          <a:p>
            <a:r>
              <a:rPr lang="en-US"/>
              <a:t>No other cloud offers this.</a:t>
            </a:r>
          </a:p>
          <a:p>
            <a:endParaRPr lang="en-US"/>
          </a:p>
          <a:p>
            <a:r>
              <a:rPr lang="en-US"/>
              <a:t>7:35 - Let’s turn to data.</a:t>
            </a:r>
          </a:p>
          <a:p>
            <a:r>
              <a:rPr lang="en-US"/>
              <a:t>This is the most strategic asset for every org and every business needs to become digitally sovereign over their own data.</a:t>
            </a:r>
          </a:p>
          <a:p>
            <a:endParaRPr lang="en-US"/>
          </a:p>
          <a:p>
            <a:r>
              <a:rPr lang="en-US"/>
              <a:t>The MS cloud is the only cloud that help you build sovereignty over your own data and your customer relationships.</a:t>
            </a:r>
          </a:p>
          <a:p>
            <a:r>
              <a:rPr lang="en-US"/>
              <a:t>And azure synapse is at the core of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060F0-7BE1-4973-A7B1-907B481A2F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27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4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218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modern data estate enables you to take all this disparate data and give your teams of data engineers, data scientists, and researchers the tools and access they need to do computing and analytics over this data, unlocking many types of education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But there are a million technologies you could use to set up the modern data estate.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Even within Microsoft Azure you have a lot of choices.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Education has developed Open Education Analytics, rooted in Azure Synapse, to provide a solution that simplifies and accelerates the learning analytics and AI journey, pulling together the best tools from across the landscape of modern analytics and AI services, to unlock the potential of key education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55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modern data estate enables you to take all this disparate data and give your teams of data engineers, data scientists, and researchers the tools and access they need to do computing and analytics over this data, unlocking many types of education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But there are a million technologies you could use to set up the modern data estate.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Even within Microsoft Azure you have a lot of choices.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Education has developed Open Education Analytics, rooted in Azure Synapse, to provide a solution that simplifies and accelerates the learning analytics and AI journey, pulling together the best tools from across the landscape of modern analytics and AI services, to unlock the potential of key education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08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modern data estate enables you to take all this disparate data and give your teams of data engineers, data scientists, and researchers the tools and access they need to do computing and analytics over this data, unlocking many types of education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But there are a million technologies you could use to set up the modern data estate.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Even within Microsoft Azure you have a lot of choices.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Education has developed Open Education Analytics, rooted in Azure Synapse, to provide a solution that simplifies and accelerates the learning analytics and AI journey, pulling together the best tools from across the landscape of modern analytics and AI services, to unlock the potential of key education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392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644432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592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722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32045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2140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04160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8350216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5780420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63802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745820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311295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10957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822039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1246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652709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676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9365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1062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456699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72375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470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33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218724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12/6/2022</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4054444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12/6/2022</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766464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083091469"/>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142633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464867"/>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509018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651050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70452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496522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6292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35919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66164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01271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74086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188471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92066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89576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631191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246213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3168303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4089200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43622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296398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3600000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928787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1741150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5954881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3254255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483716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80168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5309220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332428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3568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8296642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17658105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091326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87481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43312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03757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482962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7967347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787439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2727067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219974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26843816"/>
      </p:ext>
    </p:extLst>
  </p:cSld>
  <p:clrMapOvr>
    <a:masterClrMapping/>
  </p:clrMapOvr>
  <p:transition>
    <p:fade/>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7222756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991528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9770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8900336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787216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103149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489260833"/>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36702261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612083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992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221725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4463215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4748022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07173919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159085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848348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890157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3627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065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4625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691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491842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black">
    <p:bg>
      <p:bgRef idx="1001">
        <a:schemeClr val="bg1"/>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ABF6691E-F62E-4072-BD0A-9639B4F2CA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289" y="3204862"/>
            <a:ext cx="2101774" cy="448276"/>
          </a:xfrm>
          <a:prstGeom prst="rect">
            <a:avLst/>
          </a:prstGeom>
        </p:spPr>
      </p:pic>
    </p:spTree>
    <p:extLst>
      <p:ext uri="{BB962C8B-B14F-4D97-AF65-F5344CB8AC3E}">
        <p14:creationId xmlns:p14="http://schemas.microsoft.com/office/powerpoint/2010/main" val="3775901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76944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704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92057544"/>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theme" Target="../theme/theme2.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image" Target="../media/image13.emf"/><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theme" Target="../theme/theme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image" Target="../media/image14.png"/><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86427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38978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
        <p:nvSpPr>
          <p:cNvPr id="6" name="TextBox 5">
            <a:extLst>
              <a:ext uri="{FF2B5EF4-FFF2-40B4-BE49-F238E27FC236}">
                <a16:creationId xmlns:a16="http://schemas.microsoft.com/office/drawing/2014/main" id="{325A311F-1A05-4918-B4A7-2DEC0EB12407}"/>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66163863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34.svg"/><Relationship Id="rId10" Type="http://schemas.openxmlformats.org/officeDocument/2006/relationships/image" Target="../media/image52.png"/><Relationship Id="rId4" Type="http://schemas.openxmlformats.org/officeDocument/2006/relationships/image" Target="../media/image33.png"/><Relationship Id="rId9" Type="http://schemas.openxmlformats.org/officeDocument/2006/relationships/image" Target="../media/image51.sv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1.svg"/><Relationship Id="rId3" Type="http://schemas.openxmlformats.org/officeDocument/2006/relationships/image" Target="../media/image39.png"/><Relationship Id="rId7" Type="http://schemas.openxmlformats.org/officeDocument/2006/relationships/image" Target="../media/image57.svg"/><Relationship Id="rId12" Type="http://schemas.openxmlformats.org/officeDocument/2006/relationships/image" Target="../media/image50.png"/><Relationship Id="rId1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54.png"/><Relationship Id="rId1" Type="http://schemas.openxmlformats.org/officeDocument/2006/relationships/slideLayout" Target="../slideLayouts/slideLayout23.xml"/><Relationship Id="rId6" Type="http://schemas.openxmlformats.org/officeDocument/2006/relationships/image" Target="../media/image56.png"/><Relationship Id="rId11" Type="http://schemas.openxmlformats.org/officeDocument/2006/relationships/image" Target="../media/image49.svg"/><Relationship Id="rId5" Type="http://schemas.openxmlformats.org/officeDocument/2006/relationships/image" Target="../media/image55.pn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32.png"/><Relationship Id="rId9" Type="http://schemas.openxmlformats.org/officeDocument/2006/relationships/image" Target="../media/image34.sv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1.svg"/><Relationship Id="rId3" Type="http://schemas.openxmlformats.org/officeDocument/2006/relationships/image" Target="../media/image39.png"/><Relationship Id="rId7" Type="http://schemas.openxmlformats.org/officeDocument/2006/relationships/image" Target="../media/image57.svg"/><Relationship Id="rId12" Type="http://schemas.openxmlformats.org/officeDocument/2006/relationships/image" Target="../media/image50.png"/><Relationship Id="rId17" Type="http://schemas.openxmlformats.org/officeDocument/2006/relationships/image" Target="../media/image35.png"/><Relationship Id="rId2" Type="http://schemas.openxmlformats.org/officeDocument/2006/relationships/notesSlide" Target="../notesSlides/notesSlide9.xml"/><Relationship Id="rId16" Type="http://schemas.openxmlformats.org/officeDocument/2006/relationships/image" Target="../media/image54.png"/><Relationship Id="rId1" Type="http://schemas.openxmlformats.org/officeDocument/2006/relationships/slideLayout" Target="../slideLayouts/slideLayout23.xml"/><Relationship Id="rId6" Type="http://schemas.openxmlformats.org/officeDocument/2006/relationships/image" Target="../media/image56.png"/><Relationship Id="rId11" Type="http://schemas.openxmlformats.org/officeDocument/2006/relationships/image" Target="../media/image49.svg"/><Relationship Id="rId5" Type="http://schemas.openxmlformats.org/officeDocument/2006/relationships/image" Target="../media/image55.pn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32.png"/><Relationship Id="rId9" Type="http://schemas.openxmlformats.org/officeDocument/2006/relationships/image" Target="../media/image34.svg"/><Relationship Id="rId1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4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4.xml"/><Relationship Id="rId5" Type="http://schemas.openxmlformats.org/officeDocument/2006/relationships/image" Target="../media/image47.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8A1F8A-4CF2-4FF0-B1AE-4603BC33DE3B}"/>
              </a:ext>
            </a:extLst>
          </p:cNvPr>
          <p:cNvPicPr>
            <a:picLocks noChangeAspect="1"/>
          </p:cNvPicPr>
          <p:nvPr/>
        </p:nvPicPr>
        <p:blipFill>
          <a:blip r:embed="rId3"/>
          <a:stretch>
            <a:fillRect/>
          </a:stretch>
        </p:blipFill>
        <p:spPr>
          <a:xfrm>
            <a:off x="501445" y="103760"/>
            <a:ext cx="11363680" cy="6754240"/>
          </a:xfrm>
          <a:prstGeom prst="rect">
            <a:avLst/>
          </a:prstGeom>
        </p:spPr>
      </p:pic>
    </p:spTree>
    <p:extLst>
      <p:ext uri="{BB962C8B-B14F-4D97-AF65-F5344CB8AC3E}">
        <p14:creationId xmlns:p14="http://schemas.microsoft.com/office/powerpoint/2010/main" val="286459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A68027DB-78A9-44A6-AA43-72F6D0B33046}"/>
              </a:ext>
            </a:extLst>
          </p:cNvPr>
          <p:cNvGraphicFramePr/>
          <p:nvPr/>
        </p:nvGraphicFramePr>
        <p:xfrm>
          <a:off x="1074674" y="75601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Arrow: Curved Down 13">
            <a:extLst>
              <a:ext uri="{FF2B5EF4-FFF2-40B4-BE49-F238E27FC236}">
                <a16:creationId xmlns:a16="http://schemas.microsoft.com/office/drawing/2014/main" id="{5C35E4B9-D68E-4347-AE88-51B6B0911891}"/>
              </a:ext>
            </a:extLst>
          </p:cNvPr>
          <p:cNvSpPr/>
          <p:nvPr/>
        </p:nvSpPr>
        <p:spPr bwMode="auto">
          <a:xfrm rot="3178544">
            <a:off x="4770379" y="1906990"/>
            <a:ext cx="7076016" cy="2302836"/>
          </a:xfrm>
          <a:prstGeom prst="curvedDownArrow">
            <a:avLst>
              <a:gd name="adj1" fmla="val 11321"/>
              <a:gd name="adj2" fmla="val 25461"/>
              <a:gd name="adj3" fmla="val 24276"/>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rapezoid 1">
            <a:extLst>
              <a:ext uri="{FF2B5EF4-FFF2-40B4-BE49-F238E27FC236}">
                <a16:creationId xmlns:a16="http://schemas.microsoft.com/office/drawing/2014/main" id="{91BF01A4-E35E-4EE5-86A2-E4FD280D45FB}"/>
              </a:ext>
            </a:extLst>
          </p:cNvPr>
          <p:cNvSpPr/>
          <p:nvPr/>
        </p:nvSpPr>
        <p:spPr bwMode="auto">
          <a:xfrm>
            <a:off x="764005" y="6193115"/>
            <a:ext cx="8755915" cy="335785"/>
          </a:xfrm>
          <a:prstGeom prst="trapezoid">
            <a:avLst>
              <a:gd name="adj" fmla="val 71610"/>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E6B8768B-370E-4F4C-8617-7910BAA41922}"/>
              </a:ext>
            </a:extLst>
          </p:cNvPr>
          <p:cNvSpPr txBox="1"/>
          <p:nvPr/>
        </p:nvSpPr>
        <p:spPr>
          <a:xfrm>
            <a:off x="4453377" y="6221123"/>
            <a:ext cx="137059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standards</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6" name="Picture 5" descr="Logo&#10;&#10;Description automatically generated">
            <a:extLst>
              <a:ext uri="{FF2B5EF4-FFF2-40B4-BE49-F238E27FC236}">
                <a16:creationId xmlns:a16="http://schemas.microsoft.com/office/drawing/2014/main" id="{E41F3223-B49C-42B4-9116-F1500ADBA2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121" y="57843"/>
            <a:ext cx="1205242" cy="698174"/>
          </a:xfrm>
          <a:prstGeom prst="rect">
            <a:avLst/>
          </a:prstGeom>
        </p:spPr>
      </p:pic>
    </p:spTree>
    <p:extLst>
      <p:ext uri="{BB962C8B-B14F-4D97-AF65-F5344CB8AC3E}">
        <p14:creationId xmlns:p14="http://schemas.microsoft.com/office/powerpoint/2010/main" val="44611654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2785F3B6-3C33-46C4-9737-6CD0211F8FFB}"/>
              </a:ext>
            </a:extLst>
          </p:cNvPr>
          <p:cNvGrpSpPr/>
          <p:nvPr/>
        </p:nvGrpSpPr>
        <p:grpSpPr>
          <a:xfrm rot="5400000">
            <a:off x="5667898" y="-1343771"/>
            <a:ext cx="1088006" cy="5272514"/>
            <a:chOff x="689398" y="265011"/>
            <a:chExt cx="1422230" cy="4001019"/>
          </a:xfrm>
        </p:grpSpPr>
        <p:sp>
          <p:nvSpPr>
            <p:cNvPr id="126" name="Right Brace 125">
              <a:extLst>
                <a:ext uri="{FF2B5EF4-FFF2-40B4-BE49-F238E27FC236}">
                  <a16:creationId xmlns:a16="http://schemas.microsoft.com/office/drawing/2014/main" id="{E6455DCB-2155-4A34-A08C-6ED5770D4588}"/>
                </a:ext>
              </a:extLst>
            </p:cNvPr>
            <p:cNvSpPr/>
            <p:nvPr/>
          </p:nvSpPr>
          <p:spPr>
            <a:xfrm>
              <a:off x="689398" y="265011"/>
              <a:ext cx="341351" cy="4001019"/>
            </a:xfrm>
            <a:prstGeom prst="rightBrace">
              <a:avLst>
                <a:gd name="adj1" fmla="val 56504"/>
                <a:gd name="adj2" fmla="val 37474"/>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7" name="Straight Connector 126">
              <a:extLst>
                <a:ext uri="{FF2B5EF4-FFF2-40B4-BE49-F238E27FC236}">
                  <a16:creationId xmlns:a16="http://schemas.microsoft.com/office/drawing/2014/main" id="{632A1CC6-4C31-4B6C-A2A7-923A10B60691}"/>
                </a:ext>
              </a:extLst>
            </p:cNvPr>
            <p:cNvCxnSpPr>
              <a:cxnSpLocks/>
            </p:cNvCxnSpPr>
            <p:nvPr/>
          </p:nvCxnSpPr>
          <p:spPr>
            <a:xfrm flipV="1">
              <a:off x="999497" y="567829"/>
              <a:ext cx="0" cy="742348"/>
            </a:xfrm>
            <a:prstGeom prst="line">
              <a:avLst/>
            </a:prstGeom>
            <a:noFill/>
            <a:ln w="9525" cap="flat" cmpd="sng" algn="ctr">
              <a:solidFill>
                <a:srgbClr val="FFC305"/>
              </a:solidFill>
              <a:prstDash val="dashDot"/>
              <a:headEnd type="none" w="lg" len="med"/>
              <a:tailEnd type="none" w="lg" len="med"/>
            </a:ln>
            <a:effectLst/>
          </p:spPr>
        </p:cxnSp>
        <p:cxnSp>
          <p:nvCxnSpPr>
            <p:cNvPr id="128" name="Straight Connector 127">
              <a:extLst>
                <a:ext uri="{FF2B5EF4-FFF2-40B4-BE49-F238E27FC236}">
                  <a16:creationId xmlns:a16="http://schemas.microsoft.com/office/drawing/2014/main" id="{C9C4C245-ADE2-402A-92F2-99284464148D}"/>
                </a:ext>
              </a:extLst>
            </p:cNvPr>
            <p:cNvCxnSpPr>
              <a:cxnSpLocks/>
            </p:cNvCxnSpPr>
            <p:nvPr/>
          </p:nvCxnSpPr>
          <p:spPr>
            <a:xfrm>
              <a:off x="1076280" y="1769199"/>
              <a:ext cx="708888" cy="0"/>
            </a:xfrm>
            <a:prstGeom prst="line">
              <a:avLst/>
            </a:prstGeom>
            <a:noFill/>
            <a:ln w="9525" cap="flat" cmpd="sng" algn="ctr">
              <a:solidFill>
                <a:srgbClr val="FFC305"/>
              </a:solidFill>
              <a:prstDash val="dashDot"/>
              <a:headEnd type="none" w="lg" len="med"/>
              <a:tailEnd type="none" w="lg" len="med"/>
            </a:ln>
            <a:effectLst/>
          </p:spPr>
        </p:cxnSp>
        <p:cxnSp>
          <p:nvCxnSpPr>
            <p:cNvPr id="130" name="Straight Connector 129">
              <a:extLst>
                <a:ext uri="{FF2B5EF4-FFF2-40B4-BE49-F238E27FC236}">
                  <a16:creationId xmlns:a16="http://schemas.microsoft.com/office/drawing/2014/main" id="{57D72C22-D2D4-4EBB-A8BF-B253C52A6CDB}"/>
                </a:ext>
              </a:extLst>
            </p:cNvPr>
            <p:cNvCxnSpPr>
              <a:cxnSpLocks/>
            </p:cNvCxnSpPr>
            <p:nvPr/>
          </p:nvCxnSpPr>
          <p:spPr>
            <a:xfrm>
              <a:off x="1402740" y="1644432"/>
              <a:ext cx="708888" cy="0"/>
            </a:xfrm>
            <a:prstGeom prst="line">
              <a:avLst/>
            </a:prstGeom>
            <a:noFill/>
            <a:ln w="9525" cap="flat" cmpd="sng" algn="ctr">
              <a:solidFill>
                <a:srgbClr val="FFC305"/>
              </a:solidFill>
              <a:prstDash val="dashDot"/>
              <a:headEnd type="none" w="lg" len="med"/>
              <a:tailEnd type="none" w="lg" len="med"/>
            </a:ln>
            <a:effectLst/>
          </p:spPr>
        </p:cxnSp>
        <p:sp>
          <p:nvSpPr>
            <p:cNvPr id="131" name="Arc 130">
              <a:extLst>
                <a:ext uri="{FF2B5EF4-FFF2-40B4-BE49-F238E27FC236}">
                  <a16:creationId xmlns:a16="http://schemas.microsoft.com/office/drawing/2014/main" id="{EA419DF1-B795-4196-9DB0-63CD787AE5B2}"/>
                </a:ext>
              </a:extLst>
            </p:cNvPr>
            <p:cNvSpPr/>
            <p:nvPr/>
          </p:nvSpPr>
          <p:spPr>
            <a:xfrm rot="10800000">
              <a:off x="996793" y="1396558"/>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32" name="Straight Connector 131">
              <a:extLst>
                <a:ext uri="{FF2B5EF4-FFF2-40B4-BE49-F238E27FC236}">
                  <a16:creationId xmlns:a16="http://schemas.microsoft.com/office/drawing/2014/main" id="{9DB7A1ED-D265-4571-A55C-E20F05613699}"/>
                </a:ext>
              </a:extLst>
            </p:cNvPr>
            <p:cNvCxnSpPr>
              <a:cxnSpLocks/>
            </p:cNvCxnSpPr>
            <p:nvPr/>
          </p:nvCxnSpPr>
          <p:spPr>
            <a:xfrm flipV="1">
              <a:off x="995956" y="2197892"/>
              <a:ext cx="0" cy="911363"/>
            </a:xfrm>
            <a:prstGeom prst="line">
              <a:avLst/>
            </a:prstGeom>
            <a:noFill/>
            <a:ln w="9525" cap="flat" cmpd="sng" algn="ctr">
              <a:solidFill>
                <a:srgbClr val="FFC305"/>
              </a:solidFill>
              <a:prstDash val="dashDot"/>
              <a:headEnd type="none" w="lg" len="med"/>
              <a:tailEnd type="none" w="lg" len="med"/>
            </a:ln>
            <a:effectLst/>
          </p:spPr>
        </p:cxnSp>
        <p:sp>
          <p:nvSpPr>
            <p:cNvPr id="133" name="Arc 132">
              <a:extLst>
                <a:ext uri="{FF2B5EF4-FFF2-40B4-BE49-F238E27FC236}">
                  <a16:creationId xmlns:a16="http://schemas.microsoft.com/office/drawing/2014/main" id="{B191ADC7-5ACD-4ECD-B08A-CA23211F3F15}"/>
                </a:ext>
              </a:extLst>
            </p:cNvPr>
            <p:cNvSpPr/>
            <p:nvPr/>
          </p:nvSpPr>
          <p:spPr>
            <a:xfrm rot="16200000">
              <a:off x="996793" y="1905999"/>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34" name="Straight Connector 133">
              <a:extLst>
                <a:ext uri="{FF2B5EF4-FFF2-40B4-BE49-F238E27FC236}">
                  <a16:creationId xmlns:a16="http://schemas.microsoft.com/office/drawing/2014/main" id="{5D6F77D6-94B7-4547-A6C8-D8972EAD389B}"/>
                </a:ext>
              </a:extLst>
            </p:cNvPr>
            <p:cNvCxnSpPr>
              <a:cxnSpLocks/>
            </p:cNvCxnSpPr>
            <p:nvPr/>
          </p:nvCxnSpPr>
          <p:spPr>
            <a:xfrm>
              <a:off x="1275886" y="1904621"/>
              <a:ext cx="309676" cy="0"/>
            </a:xfrm>
            <a:prstGeom prst="line">
              <a:avLst/>
            </a:prstGeom>
            <a:noFill/>
            <a:ln w="9525" cap="flat" cmpd="sng" algn="ctr">
              <a:solidFill>
                <a:srgbClr val="FFC305"/>
              </a:solidFill>
              <a:prstDash val="dashDot"/>
              <a:headEnd type="none" w="lg" len="med"/>
              <a:tailEnd type="none" w="lg" len="med"/>
            </a:ln>
            <a:effectLst/>
          </p:spPr>
        </p:cxnSp>
        <p:cxnSp>
          <p:nvCxnSpPr>
            <p:cNvPr id="135" name="Straight Connector 134">
              <a:extLst>
                <a:ext uri="{FF2B5EF4-FFF2-40B4-BE49-F238E27FC236}">
                  <a16:creationId xmlns:a16="http://schemas.microsoft.com/office/drawing/2014/main" id="{9FFB11B1-00C7-4E0D-820D-398AFA592714}"/>
                </a:ext>
              </a:extLst>
            </p:cNvPr>
            <p:cNvCxnSpPr>
              <a:cxnSpLocks/>
            </p:cNvCxnSpPr>
            <p:nvPr/>
          </p:nvCxnSpPr>
          <p:spPr>
            <a:xfrm flipV="1">
              <a:off x="999497" y="3412143"/>
              <a:ext cx="0" cy="486591"/>
            </a:xfrm>
            <a:prstGeom prst="line">
              <a:avLst/>
            </a:prstGeom>
            <a:noFill/>
            <a:ln w="9525" cap="flat" cmpd="sng" algn="ctr">
              <a:solidFill>
                <a:srgbClr val="FFC305"/>
              </a:solidFill>
              <a:prstDash val="dashDot"/>
              <a:headEnd type="none" w="lg" len="med"/>
              <a:tailEnd type="none" w="lg" len="med"/>
            </a:ln>
            <a:effectLst/>
          </p:spPr>
        </p:cxnSp>
      </p:grpSp>
      <p:grpSp>
        <p:nvGrpSpPr>
          <p:cNvPr id="115" name="Group 114">
            <a:extLst>
              <a:ext uri="{FF2B5EF4-FFF2-40B4-BE49-F238E27FC236}">
                <a16:creationId xmlns:a16="http://schemas.microsoft.com/office/drawing/2014/main" id="{8397DAC8-1A0E-46CB-8D7B-E8F095D2651A}"/>
              </a:ext>
            </a:extLst>
          </p:cNvPr>
          <p:cNvGrpSpPr/>
          <p:nvPr/>
        </p:nvGrpSpPr>
        <p:grpSpPr>
          <a:xfrm flipH="1">
            <a:off x="8511575" y="2854260"/>
            <a:ext cx="1622966" cy="3089598"/>
            <a:chOff x="689398" y="265011"/>
            <a:chExt cx="1422230" cy="4001019"/>
          </a:xfrm>
        </p:grpSpPr>
        <p:sp>
          <p:nvSpPr>
            <p:cNvPr id="118" name="Right Brace 117">
              <a:extLst>
                <a:ext uri="{FF2B5EF4-FFF2-40B4-BE49-F238E27FC236}">
                  <a16:creationId xmlns:a16="http://schemas.microsoft.com/office/drawing/2014/main" id="{B4AB7A82-1893-4B82-B6D6-7D4009EB26DF}"/>
                </a:ext>
              </a:extLst>
            </p:cNvPr>
            <p:cNvSpPr/>
            <p:nvPr/>
          </p:nvSpPr>
          <p:spPr>
            <a:xfrm>
              <a:off x="689398" y="265011"/>
              <a:ext cx="341351" cy="4001019"/>
            </a:xfrm>
            <a:prstGeom prst="rightBrace">
              <a:avLst>
                <a:gd name="adj1" fmla="val 56504"/>
                <a:gd name="adj2" fmla="val 37474"/>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3" name="Straight Connector 122">
              <a:extLst>
                <a:ext uri="{FF2B5EF4-FFF2-40B4-BE49-F238E27FC236}">
                  <a16:creationId xmlns:a16="http://schemas.microsoft.com/office/drawing/2014/main" id="{52B443EA-6E78-45FF-9275-0CCA08124931}"/>
                </a:ext>
              </a:extLst>
            </p:cNvPr>
            <p:cNvCxnSpPr>
              <a:cxnSpLocks/>
            </p:cNvCxnSpPr>
            <p:nvPr/>
          </p:nvCxnSpPr>
          <p:spPr>
            <a:xfrm flipV="1">
              <a:off x="999497" y="567829"/>
              <a:ext cx="0" cy="742348"/>
            </a:xfrm>
            <a:prstGeom prst="line">
              <a:avLst/>
            </a:prstGeom>
            <a:noFill/>
            <a:ln w="9525" cap="flat" cmpd="sng" algn="ctr">
              <a:solidFill>
                <a:srgbClr val="FFC305"/>
              </a:solidFill>
              <a:prstDash val="dashDot"/>
              <a:headEnd type="none" w="lg" len="med"/>
              <a:tailEnd type="none" w="lg" len="med"/>
            </a:ln>
            <a:effectLst/>
          </p:spPr>
        </p:cxnSp>
        <p:cxnSp>
          <p:nvCxnSpPr>
            <p:cNvPr id="116" name="Straight Connector 115">
              <a:extLst>
                <a:ext uri="{FF2B5EF4-FFF2-40B4-BE49-F238E27FC236}">
                  <a16:creationId xmlns:a16="http://schemas.microsoft.com/office/drawing/2014/main" id="{A7E7F46A-103B-4BA7-959A-D1E8017AF4CF}"/>
                </a:ext>
              </a:extLst>
            </p:cNvPr>
            <p:cNvCxnSpPr>
              <a:cxnSpLocks/>
            </p:cNvCxnSpPr>
            <p:nvPr/>
          </p:nvCxnSpPr>
          <p:spPr>
            <a:xfrm>
              <a:off x="1076280" y="1769199"/>
              <a:ext cx="708888" cy="0"/>
            </a:xfrm>
            <a:prstGeom prst="line">
              <a:avLst/>
            </a:prstGeom>
            <a:noFill/>
            <a:ln w="9525" cap="flat" cmpd="sng" algn="ctr">
              <a:solidFill>
                <a:srgbClr val="FFC305"/>
              </a:solidFill>
              <a:prstDash val="dashDot"/>
              <a:headEnd type="none" w="lg" len="med"/>
              <a:tailEnd type="none" w="lg" len="med"/>
            </a:ln>
            <a:effectLst/>
          </p:spPr>
        </p:cxnSp>
        <p:cxnSp>
          <p:nvCxnSpPr>
            <p:cNvPr id="117" name="Straight Connector 116">
              <a:extLst>
                <a:ext uri="{FF2B5EF4-FFF2-40B4-BE49-F238E27FC236}">
                  <a16:creationId xmlns:a16="http://schemas.microsoft.com/office/drawing/2014/main" id="{FC288B4B-F0A1-473F-85FB-B5AADDD575FF}"/>
                </a:ext>
              </a:extLst>
            </p:cNvPr>
            <p:cNvCxnSpPr>
              <a:cxnSpLocks/>
            </p:cNvCxnSpPr>
            <p:nvPr/>
          </p:nvCxnSpPr>
          <p:spPr>
            <a:xfrm>
              <a:off x="1402740" y="1644432"/>
              <a:ext cx="708888" cy="0"/>
            </a:xfrm>
            <a:prstGeom prst="line">
              <a:avLst/>
            </a:prstGeom>
            <a:noFill/>
            <a:ln w="9525" cap="flat" cmpd="sng" algn="ctr">
              <a:solidFill>
                <a:srgbClr val="FFC305"/>
              </a:solidFill>
              <a:prstDash val="dashDot"/>
              <a:headEnd type="none" w="lg" len="med"/>
              <a:tailEnd type="none" w="lg" len="med"/>
            </a:ln>
            <a:effectLst/>
          </p:spPr>
        </p:cxnSp>
        <p:sp>
          <p:nvSpPr>
            <p:cNvPr id="119" name="Arc 118">
              <a:extLst>
                <a:ext uri="{FF2B5EF4-FFF2-40B4-BE49-F238E27FC236}">
                  <a16:creationId xmlns:a16="http://schemas.microsoft.com/office/drawing/2014/main" id="{4615E52A-3F2A-4486-8905-5297B2D3B62D}"/>
                </a:ext>
              </a:extLst>
            </p:cNvPr>
            <p:cNvSpPr/>
            <p:nvPr/>
          </p:nvSpPr>
          <p:spPr>
            <a:xfrm rot="10800000">
              <a:off x="996793" y="1396558"/>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0" name="Straight Connector 119">
              <a:extLst>
                <a:ext uri="{FF2B5EF4-FFF2-40B4-BE49-F238E27FC236}">
                  <a16:creationId xmlns:a16="http://schemas.microsoft.com/office/drawing/2014/main" id="{BDF416C0-4E37-4291-A6BA-3EDB838317A9}"/>
                </a:ext>
              </a:extLst>
            </p:cNvPr>
            <p:cNvCxnSpPr>
              <a:cxnSpLocks/>
            </p:cNvCxnSpPr>
            <p:nvPr/>
          </p:nvCxnSpPr>
          <p:spPr>
            <a:xfrm flipV="1">
              <a:off x="995956" y="2197892"/>
              <a:ext cx="0" cy="911363"/>
            </a:xfrm>
            <a:prstGeom prst="line">
              <a:avLst/>
            </a:prstGeom>
            <a:noFill/>
            <a:ln w="9525" cap="flat" cmpd="sng" algn="ctr">
              <a:solidFill>
                <a:srgbClr val="FFC305"/>
              </a:solidFill>
              <a:prstDash val="dashDot"/>
              <a:headEnd type="none" w="lg" len="med"/>
              <a:tailEnd type="none" w="lg" len="med"/>
            </a:ln>
            <a:effectLst/>
          </p:spPr>
        </p:cxnSp>
        <p:sp>
          <p:nvSpPr>
            <p:cNvPr id="121" name="Arc 120">
              <a:extLst>
                <a:ext uri="{FF2B5EF4-FFF2-40B4-BE49-F238E27FC236}">
                  <a16:creationId xmlns:a16="http://schemas.microsoft.com/office/drawing/2014/main" id="{37803F16-A595-4E88-8120-617DC62CF8DF}"/>
                </a:ext>
              </a:extLst>
            </p:cNvPr>
            <p:cNvSpPr/>
            <p:nvPr/>
          </p:nvSpPr>
          <p:spPr>
            <a:xfrm rot="16200000">
              <a:off x="996793" y="1905999"/>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2" name="Straight Connector 121">
              <a:extLst>
                <a:ext uri="{FF2B5EF4-FFF2-40B4-BE49-F238E27FC236}">
                  <a16:creationId xmlns:a16="http://schemas.microsoft.com/office/drawing/2014/main" id="{D5546402-DD2E-4EA5-8BB0-EE209477DC01}"/>
                </a:ext>
              </a:extLst>
            </p:cNvPr>
            <p:cNvCxnSpPr>
              <a:cxnSpLocks/>
            </p:cNvCxnSpPr>
            <p:nvPr/>
          </p:nvCxnSpPr>
          <p:spPr>
            <a:xfrm>
              <a:off x="1275886" y="1904621"/>
              <a:ext cx="309676" cy="0"/>
            </a:xfrm>
            <a:prstGeom prst="line">
              <a:avLst/>
            </a:prstGeom>
            <a:noFill/>
            <a:ln w="9525" cap="flat" cmpd="sng" algn="ctr">
              <a:solidFill>
                <a:srgbClr val="FFC305"/>
              </a:solidFill>
              <a:prstDash val="dashDot"/>
              <a:headEnd type="none" w="lg" len="med"/>
              <a:tailEnd type="none" w="lg" len="med"/>
            </a:ln>
            <a:effectLst/>
          </p:spPr>
        </p:cxnSp>
        <p:cxnSp>
          <p:nvCxnSpPr>
            <p:cNvPr id="124" name="Straight Connector 123">
              <a:extLst>
                <a:ext uri="{FF2B5EF4-FFF2-40B4-BE49-F238E27FC236}">
                  <a16:creationId xmlns:a16="http://schemas.microsoft.com/office/drawing/2014/main" id="{B0C36E0B-1C3A-4984-AFB9-5215DC4018B1}"/>
                </a:ext>
              </a:extLst>
            </p:cNvPr>
            <p:cNvCxnSpPr>
              <a:cxnSpLocks/>
            </p:cNvCxnSpPr>
            <p:nvPr/>
          </p:nvCxnSpPr>
          <p:spPr>
            <a:xfrm flipV="1">
              <a:off x="999497" y="3412143"/>
              <a:ext cx="0" cy="486591"/>
            </a:xfrm>
            <a:prstGeom prst="line">
              <a:avLst/>
            </a:prstGeom>
            <a:noFill/>
            <a:ln w="9525" cap="flat" cmpd="sng" algn="ctr">
              <a:solidFill>
                <a:srgbClr val="FFC305"/>
              </a:solidFill>
              <a:prstDash val="dashDot"/>
              <a:headEnd type="none" w="lg" len="med"/>
              <a:tailEnd type="none" w="lg" len="med"/>
            </a:ln>
            <a:effectLst/>
          </p:spPr>
        </p:cxnSp>
      </p:grpSp>
      <p:sp>
        <p:nvSpPr>
          <p:cNvPr id="94" name="Rectangle: Rounded Corners 93">
            <a:extLst>
              <a:ext uri="{FF2B5EF4-FFF2-40B4-BE49-F238E27FC236}">
                <a16:creationId xmlns:a16="http://schemas.microsoft.com/office/drawing/2014/main" id="{F2362F2D-5038-4043-AE94-E0B45F0E07DA}"/>
              </a:ext>
            </a:extLst>
          </p:cNvPr>
          <p:cNvSpPr/>
          <p:nvPr/>
        </p:nvSpPr>
        <p:spPr>
          <a:xfrm>
            <a:off x="7522397" y="2982409"/>
            <a:ext cx="1897659" cy="3194517"/>
          </a:xfrm>
          <a:prstGeom prst="roundRect">
            <a:avLst>
              <a:gd name="adj" fmla="val 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2FDFB5CC-2CC3-46A7-8DD8-0F6CF454D03E}"/>
              </a:ext>
            </a:extLst>
          </p:cNvPr>
          <p:cNvGrpSpPr/>
          <p:nvPr/>
        </p:nvGrpSpPr>
        <p:grpSpPr>
          <a:xfrm>
            <a:off x="1362475" y="2146813"/>
            <a:ext cx="1422230" cy="3066037"/>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FFC305"/>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FFC305"/>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FFC305"/>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FFC305"/>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FFC305"/>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FFC305"/>
              </a:solidFill>
              <a:prstDash val="dashDot"/>
              <a:headEnd type="none" w="lg" len="med"/>
              <a:tailEnd type="none" w="lg" len="med"/>
            </a:ln>
            <a:effectLst/>
          </p:spPr>
        </p:cxnSp>
      </p:grpSp>
      <p:sp>
        <p:nvSpPr>
          <p:cNvPr id="108" name="Rectangle: Rounded Corners 107">
            <a:extLst>
              <a:ext uri="{FF2B5EF4-FFF2-40B4-BE49-F238E27FC236}">
                <a16:creationId xmlns:a16="http://schemas.microsoft.com/office/drawing/2014/main" id="{80180C98-281A-4EF9-9206-CA1C7F5D6148}"/>
              </a:ext>
            </a:extLst>
          </p:cNvPr>
          <p:cNvSpPr/>
          <p:nvPr/>
        </p:nvSpPr>
        <p:spPr>
          <a:xfrm>
            <a:off x="2038294" y="2982410"/>
            <a:ext cx="5609892" cy="3194518"/>
          </a:xfrm>
          <a:prstGeom prst="roundRect">
            <a:avLst>
              <a:gd name="adj" fmla="val 921"/>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680" y="53055"/>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2561053" y="6369624"/>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Ingest</a:t>
            </a:r>
          </a:p>
        </p:txBody>
      </p:sp>
      <p:sp>
        <p:nvSpPr>
          <p:cNvPr id="88" name="Arrow: Chevron 87">
            <a:extLst>
              <a:ext uri="{FF2B5EF4-FFF2-40B4-BE49-F238E27FC236}">
                <a16:creationId xmlns:a16="http://schemas.microsoft.com/office/drawing/2014/main" id="{60972A5C-16AD-4197-A730-2E4593580EF9}"/>
              </a:ext>
            </a:extLst>
          </p:cNvPr>
          <p:cNvSpPr/>
          <p:nvPr/>
        </p:nvSpPr>
        <p:spPr>
          <a:xfrm>
            <a:off x="7906823" y="6372799"/>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5) Inform</a:t>
            </a:r>
          </a:p>
        </p:txBody>
      </p:sp>
      <p:sp>
        <p:nvSpPr>
          <p:cNvPr id="129" name="Arrow: Chevron 128">
            <a:extLst>
              <a:ext uri="{FF2B5EF4-FFF2-40B4-BE49-F238E27FC236}">
                <a16:creationId xmlns:a16="http://schemas.microsoft.com/office/drawing/2014/main" id="{AA239070-A9DE-43B2-BEB3-2AC3B068D2F8}"/>
              </a:ext>
            </a:extLst>
          </p:cNvPr>
          <p:cNvSpPr/>
          <p:nvPr/>
        </p:nvSpPr>
        <p:spPr>
          <a:xfrm>
            <a:off x="777078" y="6369624"/>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42" name="TextBox 141">
            <a:extLst>
              <a:ext uri="{FF2B5EF4-FFF2-40B4-BE49-F238E27FC236}">
                <a16:creationId xmlns:a16="http://schemas.microsoft.com/office/drawing/2014/main" id="{660349F2-DFAB-45AC-8777-F04712574427}"/>
              </a:ext>
            </a:extLst>
          </p:cNvPr>
          <p:cNvSpPr txBox="1"/>
          <p:nvPr/>
        </p:nvSpPr>
        <p:spPr>
          <a:xfrm>
            <a:off x="3920332" y="534520"/>
            <a:ext cx="125277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580" y="52464"/>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652" y="55774"/>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7626082" y="523142"/>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5752150" y="526900"/>
            <a:ext cx="12855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6998" y="3818890"/>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9860777" y="4313635"/>
            <a:ext cx="12852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Teachers,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Faculty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61" y="2952941"/>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9949738" y="3438714"/>
            <a:ext cx="1235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Administrators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p>
        </p:txBody>
      </p:sp>
      <p:sp>
        <p:nvSpPr>
          <p:cNvPr id="20" name="TextBox 19">
            <a:extLst>
              <a:ext uri="{FF2B5EF4-FFF2-40B4-BE49-F238E27FC236}">
                <a16:creationId xmlns:a16="http://schemas.microsoft.com/office/drawing/2014/main" id="{0337A653-DD12-4D45-829C-F10D0CF9144D}"/>
              </a:ext>
            </a:extLst>
          </p:cNvPr>
          <p:cNvSpPr txBox="1"/>
          <p:nvPr/>
        </p:nvSpPr>
        <p:spPr>
          <a:xfrm>
            <a:off x="2867992" y="3640213"/>
            <a:ext cx="29780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Synapse Analytics</a:t>
            </a:r>
          </a:p>
        </p:txBody>
      </p:sp>
      <p:pic>
        <p:nvPicPr>
          <p:cNvPr id="98" name="Graphic 97">
            <a:extLst>
              <a:ext uri="{FF2B5EF4-FFF2-40B4-BE49-F238E27FC236}">
                <a16:creationId xmlns:a16="http://schemas.microsoft.com/office/drawing/2014/main" id="{0842CFDE-976B-4A30-86C3-B02442CBC2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1749" y="4273321"/>
            <a:ext cx="959141" cy="959141"/>
          </a:xfrm>
          <a:prstGeom prst="rect">
            <a:avLst/>
          </a:prstGeom>
        </p:spPr>
      </p:pic>
      <p:pic>
        <p:nvPicPr>
          <p:cNvPr id="100" name="Picture 99">
            <a:extLst>
              <a:ext uri="{FF2B5EF4-FFF2-40B4-BE49-F238E27FC236}">
                <a16:creationId xmlns:a16="http://schemas.microsoft.com/office/drawing/2014/main" id="{E324DC3F-4591-49D8-B73D-5EAA0D3F8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61" y="4857084"/>
            <a:ext cx="535026" cy="535026"/>
          </a:xfrm>
          <a:prstGeom prst="rect">
            <a:avLst/>
          </a:prstGeom>
        </p:spPr>
      </p:pic>
      <p:sp>
        <p:nvSpPr>
          <p:cNvPr id="102" name="TextBox 101">
            <a:extLst>
              <a:ext uri="{FF2B5EF4-FFF2-40B4-BE49-F238E27FC236}">
                <a16:creationId xmlns:a16="http://schemas.microsoft.com/office/drawing/2014/main" id="{AFC7F741-18FC-4CA7-870F-915A2108F355}"/>
              </a:ext>
            </a:extLst>
          </p:cNvPr>
          <p:cNvSpPr txBox="1"/>
          <p:nvPr/>
        </p:nvSpPr>
        <p:spPr>
          <a:xfrm>
            <a:off x="9871740" y="5351829"/>
            <a:ext cx="12852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Students, Parents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p>
        </p:txBody>
      </p:sp>
      <p:sp>
        <p:nvSpPr>
          <p:cNvPr id="83" name="Rectangle: Rounded Corners 82">
            <a:extLst>
              <a:ext uri="{FF2B5EF4-FFF2-40B4-BE49-F238E27FC236}">
                <a16:creationId xmlns:a16="http://schemas.microsoft.com/office/drawing/2014/main" id="{9EEEB3A8-9B4E-4BE1-B7DE-742005C2A91A}"/>
              </a:ext>
            </a:extLst>
          </p:cNvPr>
          <p:cNvSpPr/>
          <p:nvPr/>
        </p:nvSpPr>
        <p:spPr>
          <a:xfrm>
            <a:off x="2034866" y="2975506"/>
            <a:ext cx="7386995" cy="3201422"/>
          </a:xfrm>
          <a:prstGeom prst="roundRect">
            <a:avLst>
              <a:gd name="adj" fmla="val 1411"/>
            </a:avLst>
          </a:prstGeom>
          <a:noFill/>
          <a:ln w="50800">
            <a:solidFill>
              <a:srgbClr val="2286D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A8ECDD62-4F7D-44BC-A354-CC5694C769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559" y="3356441"/>
            <a:ext cx="380637" cy="380637"/>
          </a:xfrm>
          <a:prstGeom prst="rect">
            <a:avLst/>
          </a:prstGeom>
          <a:effectLst/>
        </p:spPr>
      </p:pic>
      <p:pic>
        <p:nvPicPr>
          <p:cNvPr id="78" name="Graphic 77">
            <a:extLst>
              <a:ext uri="{FF2B5EF4-FFF2-40B4-BE49-F238E27FC236}">
                <a16:creationId xmlns:a16="http://schemas.microsoft.com/office/drawing/2014/main" id="{CDBB7F7D-5087-4300-AE95-4D4DA26AF9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324" y="2324264"/>
            <a:ext cx="380637" cy="380637"/>
          </a:xfrm>
          <a:prstGeom prst="rect">
            <a:avLst/>
          </a:prstGeom>
          <a:effectLst/>
        </p:spPr>
      </p:pic>
      <p:sp>
        <p:nvSpPr>
          <p:cNvPr id="80" name="TextBox 79">
            <a:extLst>
              <a:ext uri="{FF2B5EF4-FFF2-40B4-BE49-F238E27FC236}">
                <a16:creationId xmlns:a16="http://schemas.microsoft.com/office/drawing/2014/main" id="{3461CEFF-E2DC-41C1-A5BE-83485528DD31}"/>
              </a:ext>
            </a:extLst>
          </p:cNvPr>
          <p:cNvSpPr txBox="1"/>
          <p:nvPr/>
        </p:nvSpPr>
        <p:spPr>
          <a:xfrm>
            <a:off x="408288" y="2820941"/>
            <a:ext cx="1054702"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1" name="TextBox 80">
            <a:extLst>
              <a:ext uri="{FF2B5EF4-FFF2-40B4-BE49-F238E27FC236}">
                <a16:creationId xmlns:a16="http://schemas.microsoft.com/office/drawing/2014/main" id="{E2461920-3E00-424F-99D5-380D7EBBA78F}"/>
              </a:ext>
            </a:extLst>
          </p:cNvPr>
          <p:cNvSpPr txBox="1"/>
          <p:nvPr/>
        </p:nvSpPr>
        <p:spPr>
          <a:xfrm>
            <a:off x="437651" y="3731060"/>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2" name="TextBox 81">
            <a:extLst>
              <a:ext uri="{FF2B5EF4-FFF2-40B4-BE49-F238E27FC236}">
                <a16:creationId xmlns:a16="http://schemas.microsoft.com/office/drawing/2014/main" id="{76576B3D-5835-463E-B08D-DA3F425573E8}"/>
              </a:ext>
            </a:extLst>
          </p:cNvPr>
          <p:cNvSpPr txBox="1"/>
          <p:nvPr/>
        </p:nvSpPr>
        <p:spPr>
          <a:xfrm>
            <a:off x="515987" y="4809912"/>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84" name="Graphic 83">
            <a:extLst>
              <a:ext uri="{FF2B5EF4-FFF2-40B4-BE49-F238E27FC236}">
                <a16:creationId xmlns:a16="http://schemas.microsoft.com/office/drawing/2014/main" id="{D212C014-12F5-434F-B2D1-C37B0A9BFA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189" y="4402184"/>
            <a:ext cx="381942" cy="381942"/>
          </a:xfrm>
          <a:prstGeom prst="rect">
            <a:avLst/>
          </a:prstGeom>
        </p:spPr>
      </p:pic>
      <p:sp>
        <p:nvSpPr>
          <p:cNvPr id="75" name="Arrow: Chevron 74">
            <a:extLst>
              <a:ext uri="{FF2B5EF4-FFF2-40B4-BE49-F238E27FC236}">
                <a16:creationId xmlns:a16="http://schemas.microsoft.com/office/drawing/2014/main" id="{79112EFE-13BF-4A6C-8823-616E070546C9}"/>
              </a:ext>
            </a:extLst>
          </p:cNvPr>
          <p:cNvSpPr/>
          <p:nvPr/>
        </p:nvSpPr>
        <p:spPr>
          <a:xfrm>
            <a:off x="4341257" y="6370966"/>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Analyze</a:t>
            </a:r>
          </a:p>
        </p:txBody>
      </p:sp>
      <p:sp>
        <p:nvSpPr>
          <p:cNvPr id="76" name="Arrow: Chevron 75">
            <a:extLst>
              <a:ext uri="{FF2B5EF4-FFF2-40B4-BE49-F238E27FC236}">
                <a16:creationId xmlns:a16="http://schemas.microsoft.com/office/drawing/2014/main" id="{BC3830B3-9C7A-4152-9FD0-98C09B8B7612}"/>
              </a:ext>
            </a:extLst>
          </p:cNvPr>
          <p:cNvSpPr/>
          <p:nvPr/>
        </p:nvSpPr>
        <p:spPr>
          <a:xfrm>
            <a:off x="6125655" y="6372799"/>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4) Publish</a:t>
            </a:r>
          </a:p>
        </p:txBody>
      </p:sp>
      <p:pic>
        <p:nvPicPr>
          <p:cNvPr id="6146" name="Picture 2" descr="Data Visualization | Microsoft Power BI">
            <a:extLst>
              <a:ext uri="{FF2B5EF4-FFF2-40B4-BE49-F238E27FC236}">
                <a16:creationId xmlns:a16="http://schemas.microsoft.com/office/drawing/2014/main" id="{8655C800-CECB-4F4F-AD89-0E4E7B392B7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5107" r="24270"/>
          <a:stretch/>
        </p:blipFill>
        <p:spPr bwMode="auto">
          <a:xfrm>
            <a:off x="7484440" y="4299453"/>
            <a:ext cx="934678" cy="969346"/>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Rounded Corners 94">
            <a:extLst>
              <a:ext uri="{FF2B5EF4-FFF2-40B4-BE49-F238E27FC236}">
                <a16:creationId xmlns:a16="http://schemas.microsoft.com/office/drawing/2014/main" id="{5AD6C39E-D4BD-491E-B731-E5591C52A42A}"/>
              </a:ext>
            </a:extLst>
          </p:cNvPr>
          <p:cNvSpPr/>
          <p:nvPr/>
        </p:nvSpPr>
        <p:spPr>
          <a:xfrm>
            <a:off x="2030243" y="1293878"/>
            <a:ext cx="7386994" cy="1590847"/>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Rounded Corners 135">
            <a:extLst>
              <a:ext uri="{FF2B5EF4-FFF2-40B4-BE49-F238E27FC236}">
                <a16:creationId xmlns:a16="http://schemas.microsoft.com/office/drawing/2014/main" id="{CD2D0C23-C0E0-45B2-B29E-42ED78CB2A38}"/>
              </a:ext>
            </a:extLst>
          </p:cNvPr>
          <p:cNvSpPr/>
          <p:nvPr/>
        </p:nvSpPr>
        <p:spPr>
          <a:xfrm>
            <a:off x="2034866" y="1281437"/>
            <a:ext cx="7382372" cy="1609113"/>
          </a:xfrm>
          <a:prstGeom prst="roundRect">
            <a:avLst>
              <a:gd name="adj" fmla="val 1411"/>
            </a:avLst>
          </a:prstGeom>
          <a:noFill/>
          <a:ln w="50800">
            <a:solidFill>
              <a:srgbClr val="FFC30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9EBF8351-2F2A-4809-B19A-2A8396BD350A}"/>
              </a:ext>
            </a:extLst>
          </p:cNvPr>
          <p:cNvSpPr txBox="1"/>
          <p:nvPr/>
        </p:nvSpPr>
        <p:spPr>
          <a:xfrm>
            <a:off x="4533514" y="2254145"/>
            <a:ext cx="31811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Open Education Analytics</a:t>
            </a:r>
          </a:p>
        </p:txBody>
      </p:sp>
      <p:pic>
        <p:nvPicPr>
          <p:cNvPr id="138" name="Picture 2">
            <a:extLst>
              <a:ext uri="{FF2B5EF4-FFF2-40B4-BE49-F238E27FC236}">
                <a16:creationId xmlns:a16="http://schemas.microsoft.com/office/drawing/2014/main" id="{2F6E7543-312F-4174-BBA9-7AD9E768BB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3437" y="1471579"/>
            <a:ext cx="1114096" cy="645375"/>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6EA95EDF-944E-49DF-A9C1-C9339FB8FC26}"/>
              </a:ext>
            </a:extLst>
          </p:cNvPr>
          <p:cNvSpPr txBox="1"/>
          <p:nvPr/>
        </p:nvSpPr>
        <p:spPr>
          <a:xfrm>
            <a:off x="7384445" y="3683956"/>
            <a:ext cx="11561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Power BI</a:t>
            </a:r>
          </a:p>
        </p:txBody>
      </p:sp>
    </p:spTree>
    <p:extLst>
      <p:ext uri="{BB962C8B-B14F-4D97-AF65-F5344CB8AC3E}">
        <p14:creationId xmlns:p14="http://schemas.microsoft.com/office/powerpoint/2010/main" val="2293403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2785F3B6-3C33-46C4-9737-6CD0211F8FFB}"/>
              </a:ext>
            </a:extLst>
          </p:cNvPr>
          <p:cNvGrpSpPr/>
          <p:nvPr/>
        </p:nvGrpSpPr>
        <p:grpSpPr>
          <a:xfrm rot="5400000">
            <a:off x="5667898" y="-1343771"/>
            <a:ext cx="1088006" cy="5272514"/>
            <a:chOff x="689398" y="265011"/>
            <a:chExt cx="1422230" cy="4001019"/>
          </a:xfrm>
        </p:grpSpPr>
        <p:sp>
          <p:nvSpPr>
            <p:cNvPr id="126" name="Right Brace 125">
              <a:extLst>
                <a:ext uri="{FF2B5EF4-FFF2-40B4-BE49-F238E27FC236}">
                  <a16:creationId xmlns:a16="http://schemas.microsoft.com/office/drawing/2014/main" id="{E6455DCB-2155-4A34-A08C-6ED5770D4588}"/>
                </a:ext>
              </a:extLst>
            </p:cNvPr>
            <p:cNvSpPr/>
            <p:nvPr/>
          </p:nvSpPr>
          <p:spPr>
            <a:xfrm>
              <a:off x="689398" y="265011"/>
              <a:ext cx="341351" cy="4001019"/>
            </a:xfrm>
            <a:prstGeom prst="rightBrace">
              <a:avLst>
                <a:gd name="adj1" fmla="val 56504"/>
                <a:gd name="adj2" fmla="val 37474"/>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7" name="Straight Connector 126">
              <a:extLst>
                <a:ext uri="{FF2B5EF4-FFF2-40B4-BE49-F238E27FC236}">
                  <a16:creationId xmlns:a16="http://schemas.microsoft.com/office/drawing/2014/main" id="{632A1CC6-4C31-4B6C-A2A7-923A10B60691}"/>
                </a:ext>
              </a:extLst>
            </p:cNvPr>
            <p:cNvCxnSpPr>
              <a:cxnSpLocks/>
            </p:cNvCxnSpPr>
            <p:nvPr/>
          </p:nvCxnSpPr>
          <p:spPr>
            <a:xfrm flipV="1">
              <a:off x="999497" y="567829"/>
              <a:ext cx="0" cy="742348"/>
            </a:xfrm>
            <a:prstGeom prst="line">
              <a:avLst/>
            </a:prstGeom>
            <a:noFill/>
            <a:ln w="9525" cap="flat" cmpd="sng" algn="ctr">
              <a:solidFill>
                <a:srgbClr val="FFC305"/>
              </a:solidFill>
              <a:prstDash val="dashDot"/>
              <a:headEnd type="none" w="lg" len="med"/>
              <a:tailEnd type="none" w="lg" len="med"/>
            </a:ln>
            <a:effectLst/>
          </p:spPr>
        </p:cxnSp>
        <p:cxnSp>
          <p:nvCxnSpPr>
            <p:cNvPr id="128" name="Straight Connector 127">
              <a:extLst>
                <a:ext uri="{FF2B5EF4-FFF2-40B4-BE49-F238E27FC236}">
                  <a16:creationId xmlns:a16="http://schemas.microsoft.com/office/drawing/2014/main" id="{C9C4C245-ADE2-402A-92F2-99284464148D}"/>
                </a:ext>
              </a:extLst>
            </p:cNvPr>
            <p:cNvCxnSpPr>
              <a:cxnSpLocks/>
            </p:cNvCxnSpPr>
            <p:nvPr/>
          </p:nvCxnSpPr>
          <p:spPr>
            <a:xfrm>
              <a:off x="1076280" y="1769199"/>
              <a:ext cx="708888" cy="0"/>
            </a:xfrm>
            <a:prstGeom prst="line">
              <a:avLst/>
            </a:prstGeom>
            <a:noFill/>
            <a:ln w="9525" cap="flat" cmpd="sng" algn="ctr">
              <a:solidFill>
                <a:srgbClr val="FFC305"/>
              </a:solidFill>
              <a:prstDash val="dashDot"/>
              <a:headEnd type="none" w="lg" len="med"/>
              <a:tailEnd type="none" w="lg" len="med"/>
            </a:ln>
            <a:effectLst/>
          </p:spPr>
        </p:cxnSp>
        <p:cxnSp>
          <p:nvCxnSpPr>
            <p:cNvPr id="130" name="Straight Connector 129">
              <a:extLst>
                <a:ext uri="{FF2B5EF4-FFF2-40B4-BE49-F238E27FC236}">
                  <a16:creationId xmlns:a16="http://schemas.microsoft.com/office/drawing/2014/main" id="{57D72C22-D2D4-4EBB-A8BF-B253C52A6CDB}"/>
                </a:ext>
              </a:extLst>
            </p:cNvPr>
            <p:cNvCxnSpPr>
              <a:cxnSpLocks/>
            </p:cNvCxnSpPr>
            <p:nvPr/>
          </p:nvCxnSpPr>
          <p:spPr>
            <a:xfrm>
              <a:off x="1402740" y="1644432"/>
              <a:ext cx="708888" cy="0"/>
            </a:xfrm>
            <a:prstGeom prst="line">
              <a:avLst/>
            </a:prstGeom>
            <a:noFill/>
            <a:ln w="9525" cap="flat" cmpd="sng" algn="ctr">
              <a:solidFill>
                <a:srgbClr val="FFC305"/>
              </a:solidFill>
              <a:prstDash val="dashDot"/>
              <a:headEnd type="none" w="lg" len="med"/>
              <a:tailEnd type="none" w="lg" len="med"/>
            </a:ln>
            <a:effectLst/>
          </p:spPr>
        </p:cxnSp>
        <p:sp>
          <p:nvSpPr>
            <p:cNvPr id="131" name="Arc 130">
              <a:extLst>
                <a:ext uri="{FF2B5EF4-FFF2-40B4-BE49-F238E27FC236}">
                  <a16:creationId xmlns:a16="http://schemas.microsoft.com/office/drawing/2014/main" id="{EA419DF1-B795-4196-9DB0-63CD787AE5B2}"/>
                </a:ext>
              </a:extLst>
            </p:cNvPr>
            <p:cNvSpPr/>
            <p:nvPr/>
          </p:nvSpPr>
          <p:spPr>
            <a:xfrm rot="10800000">
              <a:off x="996793" y="1396558"/>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32" name="Straight Connector 131">
              <a:extLst>
                <a:ext uri="{FF2B5EF4-FFF2-40B4-BE49-F238E27FC236}">
                  <a16:creationId xmlns:a16="http://schemas.microsoft.com/office/drawing/2014/main" id="{9DB7A1ED-D265-4571-A55C-E20F05613699}"/>
                </a:ext>
              </a:extLst>
            </p:cNvPr>
            <p:cNvCxnSpPr>
              <a:cxnSpLocks/>
            </p:cNvCxnSpPr>
            <p:nvPr/>
          </p:nvCxnSpPr>
          <p:spPr>
            <a:xfrm flipV="1">
              <a:off x="995956" y="2197892"/>
              <a:ext cx="0" cy="911363"/>
            </a:xfrm>
            <a:prstGeom prst="line">
              <a:avLst/>
            </a:prstGeom>
            <a:noFill/>
            <a:ln w="9525" cap="flat" cmpd="sng" algn="ctr">
              <a:solidFill>
                <a:srgbClr val="FFC305"/>
              </a:solidFill>
              <a:prstDash val="dashDot"/>
              <a:headEnd type="none" w="lg" len="med"/>
              <a:tailEnd type="none" w="lg" len="med"/>
            </a:ln>
            <a:effectLst/>
          </p:spPr>
        </p:cxnSp>
        <p:sp>
          <p:nvSpPr>
            <p:cNvPr id="133" name="Arc 132">
              <a:extLst>
                <a:ext uri="{FF2B5EF4-FFF2-40B4-BE49-F238E27FC236}">
                  <a16:creationId xmlns:a16="http://schemas.microsoft.com/office/drawing/2014/main" id="{B191ADC7-5ACD-4ECD-B08A-CA23211F3F15}"/>
                </a:ext>
              </a:extLst>
            </p:cNvPr>
            <p:cNvSpPr/>
            <p:nvPr/>
          </p:nvSpPr>
          <p:spPr>
            <a:xfrm rot="16200000">
              <a:off x="996793" y="1905999"/>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34" name="Straight Connector 133">
              <a:extLst>
                <a:ext uri="{FF2B5EF4-FFF2-40B4-BE49-F238E27FC236}">
                  <a16:creationId xmlns:a16="http://schemas.microsoft.com/office/drawing/2014/main" id="{5D6F77D6-94B7-4547-A6C8-D8972EAD389B}"/>
                </a:ext>
              </a:extLst>
            </p:cNvPr>
            <p:cNvCxnSpPr>
              <a:cxnSpLocks/>
            </p:cNvCxnSpPr>
            <p:nvPr/>
          </p:nvCxnSpPr>
          <p:spPr>
            <a:xfrm>
              <a:off x="1275886" y="1904621"/>
              <a:ext cx="309676" cy="0"/>
            </a:xfrm>
            <a:prstGeom prst="line">
              <a:avLst/>
            </a:prstGeom>
            <a:noFill/>
            <a:ln w="9525" cap="flat" cmpd="sng" algn="ctr">
              <a:solidFill>
                <a:srgbClr val="FFC305"/>
              </a:solidFill>
              <a:prstDash val="dashDot"/>
              <a:headEnd type="none" w="lg" len="med"/>
              <a:tailEnd type="none" w="lg" len="med"/>
            </a:ln>
            <a:effectLst/>
          </p:spPr>
        </p:cxnSp>
        <p:cxnSp>
          <p:nvCxnSpPr>
            <p:cNvPr id="135" name="Straight Connector 134">
              <a:extLst>
                <a:ext uri="{FF2B5EF4-FFF2-40B4-BE49-F238E27FC236}">
                  <a16:creationId xmlns:a16="http://schemas.microsoft.com/office/drawing/2014/main" id="{9FFB11B1-00C7-4E0D-820D-398AFA592714}"/>
                </a:ext>
              </a:extLst>
            </p:cNvPr>
            <p:cNvCxnSpPr>
              <a:cxnSpLocks/>
            </p:cNvCxnSpPr>
            <p:nvPr/>
          </p:nvCxnSpPr>
          <p:spPr>
            <a:xfrm flipV="1">
              <a:off x="999497" y="3412143"/>
              <a:ext cx="0" cy="486591"/>
            </a:xfrm>
            <a:prstGeom prst="line">
              <a:avLst/>
            </a:prstGeom>
            <a:noFill/>
            <a:ln w="9525" cap="flat" cmpd="sng" algn="ctr">
              <a:solidFill>
                <a:srgbClr val="FFC305"/>
              </a:solidFill>
              <a:prstDash val="dashDot"/>
              <a:headEnd type="none" w="lg" len="med"/>
              <a:tailEnd type="none" w="lg" len="med"/>
            </a:ln>
            <a:effectLst/>
          </p:spPr>
        </p:cxnSp>
      </p:grpSp>
      <p:grpSp>
        <p:nvGrpSpPr>
          <p:cNvPr id="115" name="Group 114">
            <a:extLst>
              <a:ext uri="{FF2B5EF4-FFF2-40B4-BE49-F238E27FC236}">
                <a16:creationId xmlns:a16="http://schemas.microsoft.com/office/drawing/2014/main" id="{8397DAC8-1A0E-46CB-8D7B-E8F095D2651A}"/>
              </a:ext>
            </a:extLst>
          </p:cNvPr>
          <p:cNvGrpSpPr/>
          <p:nvPr/>
        </p:nvGrpSpPr>
        <p:grpSpPr>
          <a:xfrm flipH="1">
            <a:off x="8511575" y="2854260"/>
            <a:ext cx="1622966" cy="3089598"/>
            <a:chOff x="689398" y="265011"/>
            <a:chExt cx="1422230" cy="4001019"/>
          </a:xfrm>
        </p:grpSpPr>
        <p:sp>
          <p:nvSpPr>
            <p:cNvPr id="118" name="Right Brace 117">
              <a:extLst>
                <a:ext uri="{FF2B5EF4-FFF2-40B4-BE49-F238E27FC236}">
                  <a16:creationId xmlns:a16="http://schemas.microsoft.com/office/drawing/2014/main" id="{B4AB7A82-1893-4B82-B6D6-7D4009EB26DF}"/>
                </a:ext>
              </a:extLst>
            </p:cNvPr>
            <p:cNvSpPr/>
            <p:nvPr/>
          </p:nvSpPr>
          <p:spPr>
            <a:xfrm>
              <a:off x="689398" y="265011"/>
              <a:ext cx="341351" cy="4001019"/>
            </a:xfrm>
            <a:prstGeom prst="rightBrace">
              <a:avLst>
                <a:gd name="adj1" fmla="val 56504"/>
                <a:gd name="adj2" fmla="val 37474"/>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3" name="Straight Connector 122">
              <a:extLst>
                <a:ext uri="{FF2B5EF4-FFF2-40B4-BE49-F238E27FC236}">
                  <a16:creationId xmlns:a16="http://schemas.microsoft.com/office/drawing/2014/main" id="{52B443EA-6E78-45FF-9275-0CCA08124931}"/>
                </a:ext>
              </a:extLst>
            </p:cNvPr>
            <p:cNvCxnSpPr>
              <a:cxnSpLocks/>
            </p:cNvCxnSpPr>
            <p:nvPr/>
          </p:nvCxnSpPr>
          <p:spPr>
            <a:xfrm flipV="1">
              <a:off x="999497" y="567829"/>
              <a:ext cx="0" cy="742348"/>
            </a:xfrm>
            <a:prstGeom prst="line">
              <a:avLst/>
            </a:prstGeom>
            <a:noFill/>
            <a:ln w="9525" cap="flat" cmpd="sng" algn="ctr">
              <a:solidFill>
                <a:srgbClr val="FFC305"/>
              </a:solidFill>
              <a:prstDash val="dashDot"/>
              <a:headEnd type="none" w="lg" len="med"/>
              <a:tailEnd type="none" w="lg" len="med"/>
            </a:ln>
            <a:effectLst/>
          </p:spPr>
        </p:cxnSp>
        <p:cxnSp>
          <p:nvCxnSpPr>
            <p:cNvPr id="116" name="Straight Connector 115">
              <a:extLst>
                <a:ext uri="{FF2B5EF4-FFF2-40B4-BE49-F238E27FC236}">
                  <a16:creationId xmlns:a16="http://schemas.microsoft.com/office/drawing/2014/main" id="{A7E7F46A-103B-4BA7-959A-D1E8017AF4CF}"/>
                </a:ext>
              </a:extLst>
            </p:cNvPr>
            <p:cNvCxnSpPr>
              <a:cxnSpLocks/>
            </p:cNvCxnSpPr>
            <p:nvPr/>
          </p:nvCxnSpPr>
          <p:spPr>
            <a:xfrm>
              <a:off x="1076280" y="1769199"/>
              <a:ext cx="708888" cy="0"/>
            </a:xfrm>
            <a:prstGeom prst="line">
              <a:avLst/>
            </a:prstGeom>
            <a:noFill/>
            <a:ln w="9525" cap="flat" cmpd="sng" algn="ctr">
              <a:solidFill>
                <a:srgbClr val="FFC305"/>
              </a:solidFill>
              <a:prstDash val="dashDot"/>
              <a:headEnd type="none" w="lg" len="med"/>
              <a:tailEnd type="none" w="lg" len="med"/>
            </a:ln>
            <a:effectLst/>
          </p:spPr>
        </p:cxnSp>
        <p:cxnSp>
          <p:nvCxnSpPr>
            <p:cNvPr id="117" name="Straight Connector 116">
              <a:extLst>
                <a:ext uri="{FF2B5EF4-FFF2-40B4-BE49-F238E27FC236}">
                  <a16:creationId xmlns:a16="http://schemas.microsoft.com/office/drawing/2014/main" id="{FC288B4B-F0A1-473F-85FB-B5AADDD575FF}"/>
                </a:ext>
              </a:extLst>
            </p:cNvPr>
            <p:cNvCxnSpPr>
              <a:cxnSpLocks/>
            </p:cNvCxnSpPr>
            <p:nvPr/>
          </p:nvCxnSpPr>
          <p:spPr>
            <a:xfrm>
              <a:off x="1402740" y="1644432"/>
              <a:ext cx="708888" cy="0"/>
            </a:xfrm>
            <a:prstGeom prst="line">
              <a:avLst/>
            </a:prstGeom>
            <a:noFill/>
            <a:ln w="9525" cap="flat" cmpd="sng" algn="ctr">
              <a:solidFill>
                <a:srgbClr val="FFC305"/>
              </a:solidFill>
              <a:prstDash val="dashDot"/>
              <a:headEnd type="none" w="lg" len="med"/>
              <a:tailEnd type="none" w="lg" len="med"/>
            </a:ln>
            <a:effectLst/>
          </p:spPr>
        </p:cxnSp>
        <p:sp>
          <p:nvSpPr>
            <p:cNvPr id="119" name="Arc 118">
              <a:extLst>
                <a:ext uri="{FF2B5EF4-FFF2-40B4-BE49-F238E27FC236}">
                  <a16:creationId xmlns:a16="http://schemas.microsoft.com/office/drawing/2014/main" id="{4615E52A-3F2A-4486-8905-5297B2D3B62D}"/>
                </a:ext>
              </a:extLst>
            </p:cNvPr>
            <p:cNvSpPr/>
            <p:nvPr/>
          </p:nvSpPr>
          <p:spPr>
            <a:xfrm rot="10800000">
              <a:off x="996793" y="1396558"/>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0" name="Straight Connector 119">
              <a:extLst>
                <a:ext uri="{FF2B5EF4-FFF2-40B4-BE49-F238E27FC236}">
                  <a16:creationId xmlns:a16="http://schemas.microsoft.com/office/drawing/2014/main" id="{BDF416C0-4E37-4291-A6BA-3EDB838317A9}"/>
                </a:ext>
              </a:extLst>
            </p:cNvPr>
            <p:cNvCxnSpPr>
              <a:cxnSpLocks/>
            </p:cNvCxnSpPr>
            <p:nvPr/>
          </p:nvCxnSpPr>
          <p:spPr>
            <a:xfrm flipV="1">
              <a:off x="995956" y="2197892"/>
              <a:ext cx="0" cy="911363"/>
            </a:xfrm>
            <a:prstGeom prst="line">
              <a:avLst/>
            </a:prstGeom>
            <a:noFill/>
            <a:ln w="9525" cap="flat" cmpd="sng" algn="ctr">
              <a:solidFill>
                <a:srgbClr val="FFC305"/>
              </a:solidFill>
              <a:prstDash val="dashDot"/>
              <a:headEnd type="none" w="lg" len="med"/>
              <a:tailEnd type="none" w="lg" len="med"/>
            </a:ln>
            <a:effectLst/>
          </p:spPr>
        </p:cxnSp>
        <p:sp>
          <p:nvSpPr>
            <p:cNvPr id="121" name="Arc 120">
              <a:extLst>
                <a:ext uri="{FF2B5EF4-FFF2-40B4-BE49-F238E27FC236}">
                  <a16:creationId xmlns:a16="http://schemas.microsoft.com/office/drawing/2014/main" id="{37803F16-A595-4E88-8120-617DC62CF8DF}"/>
                </a:ext>
              </a:extLst>
            </p:cNvPr>
            <p:cNvSpPr/>
            <p:nvPr/>
          </p:nvSpPr>
          <p:spPr>
            <a:xfrm rot="16200000">
              <a:off x="996793" y="1905999"/>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2" name="Straight Connector 121">
              <a:extLst>
                <a:ext uri="{FF2B5EF4-FFF2-40B4-BE49-F238E27FC236}">
                  <a16:creationId xmlns:a16="http://schemas.microsoft.com/office/drawing/2014/main" id="{D5546402-DD2E-4EA5-8BB0-EE209477DC01}"/>
                </a:ext>
              </a:extLst>
            </p:cNvPr>
            <p:cNvCxnSpPr>
              <a:cxnSpLocks/>
            </p:cNvCxnSpPr>
            <p:nvPr/>
          </p:nvCxnSpPr>
          <p:spPr>
            <a:xfrm>
              <a:off x="1275886" y="1904621"/>
              <a:ext cx="309676" cy="0"/>
            </a:xfrm>
            <a:prstGeom prst="line">
              <a:avLst/>
            </a:prstGeom>
            <a:noFill/>
            <a:ln w="9525" cap="flat" cmpd="sng" algn="ctr">
              <a:solidFill>
                <a:srgbClr val="FFC305"/>
              </a:solidFill>
              <a:prstDash val="dashDot"/>
              <a:headEnd type="none" w="lg" len="med"/>
              <a:tailEnd type="none" w="lg" len="med"/>
            </a:ln>
            <a:effectLst/>
          </p:spPr>
        </p:cxnSp>
        <p:cxnSp>
          <p:nvCxnSpPr>
            <p:cNvPr id="124" name="Straight Connector 123">
              <a:extLst>
                <a:ext uri="{FF2B5EF4-FFF2-40B4-BE49-F238E27FC236}">
                  <a16:creationId xmlns:a16="http://schemas.microsoft.com/office/drawing/2014/main" id="{B0C36E0B-1C3A-4984-AFB9-5215DC4018B1}"/>
                </a:ext>
              </a:extLst>
            </p:cNvPr>
            <p:cNvCxnSpPr>
              <a:cxnSpLocks/>
            </p:cNvCxnSpPr>
            <p:nvPr/>
          </p:nvCxnSpPr>
          <p:spPr>
            <a:xfrm flipV="1">
              <a:off x="999497" y="3412143"/>
              <a:ext cx="0" cy="486591"/>
            </a:xfrm>
            <a:prstGeom prst="line">
              <a:avLst/>
            </a:prstGeom>
            <a:noFill/>
            <a:ln w="9525" cap="flat" cmpd="sng" algn="ctr">
              <a:solidFill>
                <a:srgbClr val="FFC305"/>
              </a:solidFill>
              <a:prstDash val="dashDot"/>
              <a:headEnd type="none" w="lg" len="med"/>
              <a:tailEnd type="none" w="lg" len="med"/>
            </a:ln>
            <a:effectLst/>
          </p:spPr>
        </p:cxnSp>
      </p:grpSp>
      <p:sp>
        <p:nvSpPr>
          <p:cNvPr id="94" name="Rectangle: Rounded Corners 93">
            <a:extLst>
              <a:ext uri="{FF2B5EF4-FFF2-40B4-BE49-F238E27FC236}">
                <a16:creationId xmlns:a16="http://schemas.microsoft.com/office/drawing/2014/main" id="{F2362F2D-5038-4043-AE94-E0B45F0E07DA}"/>
              </a:ext>
            </a:extLst>
          </p:cNvPr>
          <p:cNvSpPr/>
          <p:nvPr/>
        </p:nvSpPr>
        <p:spPr>
          <a:xfrm>
            <a:off x="7896243" y="2982410"/>
            <a:ext cx="1523813" cy="1580968"/>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Rounded Corners 105">
            <a:extLst>
              <a:ext uri="{FF2B5EF4-FFF2-40B4-BE49-F238E27FC236}">
                <a16:creationId xmlns:a16="http://schemas.microsoft.com/office/drawing/2014/main" id="{5CE1B407-B3B8-44D6-9197-97E6052B5B56}"/>
              </a:ext>
            </a:extLst>
          </p:cNvPr>
          <p:cNvSpPr/>
          <p:nvPr/>
        </p:nvSpPr>
        <p:spPr>
          <a:xfrm>
            <a:off x="2035741" y="5376067"/>
            <a:ext cx="7387378"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2FDFB5CC-2CC3-46A7-8DD8-0F6CF454D03E}"/>
              </a:ext>
            </a:extLst>
          </p:cNvPr>
          <p:cNvGrpSpPr/>
          <p:nvPr/>
        </p:nvGrpSpPr>
        <p:grpSpPr>
          <a:xfrm>
            <a:off x="1362475" y="2146813"/>
            <a:ext cx="1422230" cy="3066037"/>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FFC305"/>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FFC305"/>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FFC305"/>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FFC305"/>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FFC305"/>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FFC305"/>
              </a:solidFill>
              <a:prstDash val="dashDot"/>
              <a:headEnd type="none" w="lg" len="med"/>
              <a:tailEnd type="none" w="lg" len="med"/>
            </a:ln>
            <a:effectLst/>
          </p:spPr>
        </p:cxnSp>
      </p:grpSp>
      <p:sp>
        <p:nvSpPr>
          <p:cNvPr id="108" name="Rectangle: Rounded Corners 107">
            <a:extLst>
              <a:ext uri="{FF2B5EF4-FFF2-40B4-BE49-F238E27FC236}">
                <a16:creationId xmlns:a16="http://schemas.microsoft.com/office/drawing/2014/main" id="{80180C98-281A-4EF9-9206-CA1C7F5D6148}"/>
              </a:ext>
            </a:extLst>
          </p:cNvPr>
          <p:cNvSpPr/>
          <p:nvPr/>
        </p:nvSpPr>
        <p:spPr>
          <a:xfrm>
            <a:off x="2038294" y="2982410"/>
            <a:ext cx="5831877"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Rounded Corners 103">
            <a:extLst>
              <a:ext uri="{FF2B5EF4-FFF2-40B4-BE49-F238E27FC236}">
                <a16:creationId xmlns:a16="http://schemas.microsoft.com/office/drawing/2014/main" id="{110FCB1A-B9AA-4980-872D-138C5A96BC96}"/>
              </a:ext>
            </a:extLst>
          </p:cNvPr>
          <p:cNvSpPr/>
          <p:nvPr/>
        </p:nvSpPr>
        <p:spPr>
          <a:xfrm>
            <a:off x="2035741" y="4578815"/>
            <a:ext cx="7387378"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680" y="53055"/>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2561053" y="6369624"/>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Ingest</a:t>
            </a:r>
          </a:p>
        </p:txBody>
      </p:sp>
      <p:sp>
        <p:nvSpPr>
          <p:cNvPr id="88" name="Arrow: Chevron 87">
            <a:extLst>
              <a:ext uri="{FF2B5EF4-FFF2-40B4-BE49-F238E27FC236}">
                <a16:creationId xmlns:a16="http://schemas.microsoft.com/office/drawing/2014/main" id="{60972A5C-16AD-4197-A730-2E4593580EF9}"/>
              </a:ext>
            </a:extLst>
          </p:cNvPr>
          <p:cNvSpPr/>
          <p:nvPr/>
        </p:nvSpPr>
        <p:spPr>
          <a:xfrm>
            <a:off x="7906823" y="6372799"/>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5) Inform</a:t>
            </a:r>
          </a:p>
        </p:txBody>
      </p:sp>
      <p:sp>
        <p:nvSpPr>
          <p:cNvPr id="129" name="Arrow: Chevron 128">
            <a:extLst>
              <a:ext uri="{FF2B5EF4-FFF2-40B4-BE49-F238E27FC236}">
                <a16:creationId xmlns:a16="http://schemas.microsoft.com/office/drawing/2014/main" id="{AA239070-A9DE-43B2-BEB3-2AC3B068D2F8}"/>
              </a:ext>
            </a:extLst>
          </p:cNvPr>
          <p:cNvSpPr/>
          <p:nvPr/>
        </p:nvSpPr>
        <p:spPr>
          <a:xfrm>
            <a:off x="777078" y="6369624"/>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42" name="TextBox 141">
            <a:extLst>
              <a:ext uri="{FF2B5EF4-FFF2-40B4-BE49-F238E27FC236}">
                <a16:creationId xmlns:a16="http://schemas.microsoft.com/office/drawing/2014/main" id="{660349F2-DFAB-45AC-8777-F04712574427}"/>
              </a:ext>
            </a:extLst>
          </p:cNvPr>
          <p:cNvSpPr txBox="1"/>
          <p:nvPr/>
        </p:nvSpPr>
        <p:spPr>
          <a:xfrm>
            <a:off x="3920332" y="534520"/>
            <a:ext cx="125277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580" y="52464"/>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652" y="55774"/>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7626082" y="523142"/>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5752150" y="526900"/>
            <a:ext cx="12855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6998" y="3818890"/>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9860777" y="4313635"/>
            <a:ext cx="12852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Teachers,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Faculty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61" y="2952941"/>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9949738" y="3438714"/>
            <a:ext cx="1235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Administrators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p>
        </p:txBody>
      </p:sp>
      <p:sp>
        <p:nvSpPr>
          <p:cNvPr id="17" name="Rectangle: Rounded Corners 16">
            <a:extLst>
              <a:ext uri="{FF2B5EF4-FFF2-40B4-BE49-F238E27FC236}">
                <a16:creationId xmlns:a16="http://schemas.microsoft.com/office/drawing/2014/main" id="{C0B1AB60-4ACD-4D37-91BF-4A516CE83C02}"/>
              </a:ext>
            </a:extLst>
          </p:cNvPr>
          <p:cNvSpPr/>
          <p:nvPr/>
        </p:nvSpPr>
        <p:spPr>
          <a:xfrm>
            <a:off x="2035740" y="3785904"/>
            <a:ext cx="5831877"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CB01E80-2628-4CBE-82A3-4263B3396C13}"/>
              </a:ext>
            </a:extLst>
          </p:cNvPr>
          <p:cNvSpPr txBox="1"/>
          <p:nvPr/>
        </p:nvSpPr>
        <p:spPr>
          <a:xfrm>
            <a:off x="2332954" y="5629556"/>
            <a:ext cx="3718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authentication/authorization</a:t>
            </a:r>
          </a:p>
        </p:txBody>
      </p:sp>
      <p:sp>
        <p:nvSpPr>
          <p:cNvPr id="20" name="TextBox 19">
            <a:extLst>
              <a:ext uri="{FF2B5EF4-FFF2-40B4-BE49-F238E27FC236}">
                <a16:creationId xmlns:a16="http://schemas.microsoft.com/office/drawing/2014/main" id="{0337A653-DD12-4D45-829C-F10D0CF9144D}"/>
              </a:ext>
            </a:extLst>
          </p:cNvPr>
          <p:cNvSpPr txBox="1"/>
          <p:nvPr/>
        </p:nvSpPr>
        <p:spPr>
          <a:xfrm>
            <a:off x="2342828" y="3117996"/>
            <a:ext cx="29780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
            </a:r>
            <a:r>
              <a:rPr kumimoji="0" lang="en-US" sz="1800" b="0" i="0" u="none" strike="noStrike" kern="1200" cap="none" spc="0" normalizeH="0" baseline="0" noProof="0" err="1">
                <a:ln>
                  <a:noFill/>
                </a:ln>
                <a:solidFill>
                  <a:srgbClr val="243A5E"/>
                </a:solidFill>
                <a:effectLst/>
                <a:uLnTx/>
                <a:uFillTx/>
                <a:latin typeface="Segoe UI Semibold" panose="020B0702040204020203" pitchFamily="34" charset="0"/>
                <a:ea typeface="+mn-ea"/>
                <a:cs typeface="Segoe UI Semibold" panose="020B0702040204020203" pitchFamily="34" charset="0"/>
              </a:rPr>
              <a:t>ata</a:t>
            </a: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 processing</a:t>
            </a:r>
          </a:p>
        </p:txBody>
      </p:sp>
      <p:sp>
        <p:nvSpPr>
          <p:cNvPr id="21" name="TextBox 20">
            <a:extLst>
              <a:ext uri="{FF2B5EF4-FFF2-40B4-BE49-F238E27FC236}">
                <a16:creationId xmlns:a16="http://schemas.microsoft.com/office/drawing/2014/main" id="{C2F9FC9C-4155-4318-9305-06D88C7EAA31}"/>
              </a:ext>
            </a:extLst>
          </p:cNvPr>
          <p:cNvSpPr txBox="1"/>
          <p:nvPr/>
        </p:nvSpPr>
        <p:spPr>
          <a:xfrm>
            <a:off x="2332954" y="4691588"/>
            <a:ext cx="2382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governance</a:t>
            </a:r>
          </a:p>
        </p:txBody>
      </p:sp>
      <p:pic>
        <p:nvPicPr>
          <p:cNvPr id="22" name="Picture 21" descr="Icon&#10;&#10;Description automatically generated">
            <a:extLst>
              <a:ext uri="{FF2B5EF4-FFF2-40B4-BE49-F238E27FC236}">
                <a16:creationId xmlns:a16="http://schemas.microsoft.com/office/drawing/2014/main" id="{C8D8B107-E9BC-4B2D-8183-6252C7C5B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935" y="3791432"/>
            <a:ext cx="548640" cy="548640"/>
          </a:xfrm>
          <a:prstGeom prst="rect">
            <a:avLst/>
          </a:prstGeom>
        </p:spPr>
      </p:pic>
      <p:sp>
        <p:nvSpPr>
          <p:cNvPr id="23" name="TextBox 22">
            <a:extLst>
              <a:ext uri="{FF2B5EF4-FFF2-40B4-BE49-F238E27FC236}">
                <a16:creationId xmlns:a16="http://schemas.microsoft.com/office/drawing/2014/main" id="{092E5228-61C8-469D-A8EF-07E9F846514F}"/>
              </a:ext>
            </a:extLst>
          </p:cNvPr>
          <p:cNvSpPr txBox="1"/>
          <p:nvPr/>
        </p:nvSpPr>
        <p:spPr>
          <a:xfrm>
            <a:off x="6310167" y="4309171"/>
            <a:ext cx="16075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Lake Storage</a:t>
            </a:r>
          </a:p>
        </p:txBody>
      </p:sp>
      <p:sp>
        <p:nvSpPr>
          <p:cNvPr id="25" name="TextBox 24">
            <a:extLst>
              <a:ext uri="{FF2B5EF4-FFF2-40B4-BE49-F238E27FC236}">
                <a16:creationId xmlns:a16="http://schemas.microsoft.com/office/drawing/2014/main" id="{26374546-E5C6-468E-8AAC-1BC39F505CCC}"/>
              </a:ext>
            </a:extLst>
          </p:cNvPr>
          <p:cNvSpPr txBox="1"/>
          <p:nvPr/>
        </p:nvSpPr>
        <p:spPr>
          <a:xfrm>
            <a:off x="6320853" y="3504131"/>
            <a:ext cx="14838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Synapse Analytics</a:t>
            </a:r>
          </a:p>
        </p:txBody>
      </p:sp>
      <p:sp>
        <p:nvSpPr>
          <p:cNvPr id="26" name="TextBox 25">
            <a:extLst>
              <a:ext uri="{FF2B5EF4-FFF2-40B4-BE49-F238E27FC236}">
                <a16:creationId xmlns:a16="http://schemas.microsoft.com/office/drawing/2014/main" id="{13BFFF40-737F-4F06-AE48-08FA8C72427A}"/>
              </a:ext>
            </a:extLst>
          </p:cNvPr>
          <p:cNvSpPr txBox="1"/>
          <p:nvPr/>
        </p:nvSpPr>
        <p:spPr>
          <a:xfrm>
            <a:off x="6118745" y="5899930"/>
            <a:ext cx="17973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Active Directory</a:t>
            </a:r>
          </a:p>
        </p:txBody>
      </p:sp>
      <p:pic>
        <p:nvPicPr>
          <p:cNvPr id="27" name="Picture 26" descr="Icon&#10;&#10;Description automatically generated">
            <a:extLst>
              <a:ext uri="{FF2B5EF4-FFF2-40B4-BE49-F238E27FC236}">
                <a16:creationId xmlns:a16="http://schemas.microsoft.com/office/drawing/2014/main" id="{CEFA2826-4894-4D07-88F4-1865EE99A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0938" y="5404878"/>
            <a:ext cx="548640" cy="548640"/>
          </a:xfrm>
          <a:prstGeom prst="rect">
            <a:avLst/>
          </a:prstGeom>
        </p:spPr>
      </p:pic>
      <p:sp>
        <p:nvSpPr>
          <p:cNvPr id="91" name="TextBox 90">
            <a:extLst>
              <a:ext uri="{FF2B5EF4-FFF2-40B4-BE49-F238E27FC236}">
                <a16:creationId xmlns:a16="http://schemas.microsoft.com/office/drawing/2014/main" id="{A960685F-4891-4995-9EAC-D09EADB04729}"/>
              </a:ext>
            </a:extLst>
          </p:cNvPr>
          <p:cNvSpPr txBox="1"/>
          <p:nvPr/>
        </p:nvSpPr>
        <p:spPr>
          <a:xfrm>
            <a:off x="2342828" y="3867697"/>
            <a:ext cx="24507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storage</a:t>
            </a:r>
          </a:p>
        </p:txBody>
      </p:sp>
      <p:pic>
        <p:nvPicPr>
          <p:cNvPr id="92" name="Graphic 4" descr="Purview logo">
            <a:extLst>
              <a:ext uri="{FF2B5EF4-FFF2-40B4-BE49-F238E27FC236}">
                <a16:creationId xmlns:a16="http://schemas.microsoft.com/office/drawing/2014/main" id="{AECF77B3-D7FE-47DC-8DE2-01D65E7A21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5750" y="4600837"/>
            <a:ext cx="548640" cy="548640"/>
          </a:xfrm>
          <a:prstGeom prst="rect">
            <a:avLst/>
          </a:prstGeom>
        </p:spPr>
      </p:pic>
      <p:sp>
        <p:nvSpPr>
          <p:cNvPr id="93" name="TextBox 92">
            <a:extLst>
              <a:ext uri="{FF2B5EF4-FFF2-40B4-BE49-F238E27FC236}">
                <a16:creationId xmlns:a16="http://schemas.microsoft.com/office/drawing/2014/main" id="{85195843-A248-423D-BB9A-0AE07F707D22}"/>
              </a:ext>
            </a:extLst>
          </p:cNvPr>
          <p:cNvSpPr txBox="1"/>
          <p:nvPr/>
        </p:nvSpPr>
        <p:spPr>
          <a:xfrm>
            <a:off x="6501262" y="5039500"/>
            <a:ext cx="8093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Purview</a:t>
            </a:r>
          </a:p>
        </p:txBody>
      </p:sp>
      <p:pic>
        <p:nvPicPr>
          <p:cNvPr id="98" name="Graphic 97">
            <a:extLst>
              <a:ext uri="{FF2B5EF4-FFF2-40B4-BE49-F238E27FC236}">
                <a16:creationId xmlns:a16="http://schemas.microsoft.com/office/drawing/2014/main" id="{0842CFDE-976B-4A30-86C3-B02442CBC2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11114" y="3006947"/>
            <a:ext cx="548640" cy="548640"/>
          </a:xfrm>
          <a:prstGeom prst="rect">
            <a:avLst/>
          </a:prstGeom>
        </p:spPr>
      </p:pic>
      <p:pic>
        <p:nvPicPr>
          <p:cNvPr id="100" name="Picture 99">
            <a:extLst>
              <a:ext uri="{FF2B5EF4-FFF2-40B4-BE49-F238E27FC236}">
                <a16:creationId xmlns:a16="http://schemas.microsoft.com/office/drawing/2014/main" id="{E324DC3F-4591-49D8-B73D-5EAA0D3F8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61" y="4857084"/>
            <a:ext cx="535026" cy="535026"/>
          </a:xfrm>
          <a:prstGeom prst="rect">
            <a:avLst/>
          </a:prstGeom>
        </p:spPr>
      </p:pic>
      <p:sp>
        <p:nvSpPr>
          <p:cNvPr id="102" name="TextBox 101">
            <a:extLst>
              <a:ext uri="{FF2B5EF4-FFF2-40B4-BE49-F238E27FC236}">
                <a16:creationId xmlns:a16="http://schemas.microsoft.com/office/drawing/2014/main" id="{AFC7F741-18FC-4CA7-870F-915A2108F355}"/>
              </a:ext>
            </a:extLst>
          </p:cNvPr>
          <p:cNvSpPr txBox="1"/>
          <p:nvPr/>
        </p:nvSpPr>
        <p:spPr>
          <a:xfrm>
            <a:off x="9871740" y="5351829"/>
            <a:ext cx="12852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Students, Parents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p>
        </p:txBody>
      </p:sp>
      <p:sp>
        <p:nvSpPr>
          <p:cNvPr id="110" name="TextBox 109">
            <a:extLst>
              <a:ext uri="{FF2B5EF4-FFF2-40B4-BE49-F238E27FC236}">
                <a16:creationId xmlns:a16="http://schemas.microsoft.com/office/drawing/2014/main" id="{9BF25615-862E-416A-ACCD-0A32C4240C87}"/>
              </a:ext>
            </a:extLst>
          </p:cNvPr>
          <p:cNvSpPr txBox="1"/>
          <p:nvPr/>
        </p:nvSpPr>
        <p:spPr>
          <a:xfrm>
            <a:off x="8035106" y="3047545"/>
            <a:ext cx="1373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reporting</a:t>
            </a:r>
          </a:p>
        </p:txBody>
      </p:sp>
      <p:sp>
        <p:nvSpPr>
          <p:cNvPr id="112" name="TextBox 111">
            <a:extLst>
              <a:ext uri="{FF2B5EF4-FFF2-40B4-BE49-F238E27FC236}">
                <a16:creationId xmlns:a16="http://schemas.microsoft.com/office/drawing/2014/main" id="{3C52CB95-3FEB-4CED-99AB-CB0273F6630C}"/>
              </a:ext>
            </a:extLst>
          </p:cNvPr>
          <p:cNvSpPr txBox="1"/>
          <p:nvPr/>
        </p:nvSpPr>
        <p:spPr>
          <a:xfrm>
            <a:off x="8182051" y="4188695"/>
            <a:ext cx="9226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Power BI</a:t>
            </a:r>
          </a:p>
        </p:txBody>
      </p:sp>
      <p:sp>
        <p:nvSpPr>
          <p:cNvPr id="83" name="Rectangle: Rounded Corners 82">
            <a:extLst>
              <a:ext uri="{FF2B5EF4-FFF2-40B4-BE49-F238E27FC236}">
                <a16:creationId xmlns:a16="http://schemas.microsoft.com/office/drawing/2014/main" id="{9EEEB3A8-9B4E-4BE1-B7DE-742005C2A91A}"/>
              </a:ext>
            </a:extLst>
          </p:cNvPr>
          <p:cNvSpPr/>
          <p:nvPr/>
        </p:nvSpPr>
        <p:spPr>
          <a:xfrm>
            <a:off x="2034866" y="2975506"/>
            <a:ext cx="7386995" cy="3201422"/>
          </a:xfrm>
          <a:prstGeom prst="roundRect">
            <a:avLst>
              <a:gd name="adj" fmla="val 1411"/>
            </a:avLst>
          </a:prstGeom>
          <a:noFill/>
          <a:ln w="50800">
            <a:solidFill>
              <a:srgbClr val="2286D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A8ECDD62-4F7D-44BC-A354-CC5694C769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0559" y="3356441"/>
            <a:ext cx="380637" cy="380637"/>
          </a:xfrm>
          <a:prstGeom prst="rect">
            <a:avLst/>
          </a:prstGeom>
          <a:effectLst/>
        </p:spPr>
      </p:pic>
      <p:pic>
        <p:nvPicPr>
          <p:cNvPr id="78" name="Graphic 77">
            <a:extLst>
              <a:ext uri="{FF2B5EF4-FFF2-40B4-BE49-F238E27FC236}">
                <a16:creationId xmlns:a16="http://schemas.microsoft.com/office/drawing/2014/main" id="{CDBB7F7D-5087-4300-AE95-4D4DA26AF9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324" y="2324264"/>
            <a:ext cx="380637" cy="380637"/>
          </a:xfrm>
          <a:prstGeom prst="rect">
            <a:avLst/>
          </a:prstGeom>
          <a:effectLst/>
        </p:spPr>
      </p:pic>
      <p:sp>
        <p:nvSpPr>
          <p:cNvPr id="80" name="TextBox 79">
            <a:extLst>
              <a:ext uri="{FF2B5EF4-FFF2-40B4-BE49-F238E27FC236}">
                <a16:creationId xmlns:a16="http://schemas.microsoft.com/office/drawing/2014/main" id="{3461CEFF-E2DC-41C1-A5BE-83485528DD31}"/>
              </a:ext>
            </a:extLst>
          </p:cNvPr>
          <p:cNvSpPr txBox="1"/>
          <p:nvPr/>
        </p:nvSpPr>
        <p:spPr>
          <a:xfrm>
            <a:off x="408288" y="2820941"/>
            <a:ext cx="1054702"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1" name="TextBox 80">
            <a:extLst>
              <a:ext uri="{FF2B5EF4-FFF2-40B4-BE49-F238E27FC236}">
                <a16:creationId xmlns:a16="http://schemas.microsoft.com/office/drawing/2014/main" id="{E2461920-3E00-424F-99D5-380D7EBBA78F}"/>
              </a:ext>
            </a:extLst>
          </p:cNvPr>
          <p:cNvSpPr txBox="1"/>
          <p:nvPr/>
        </p:nvSpPr>
        <p:spPr>
          <a:xfrm>
            <a:off x="437651" y="3731060"/>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2" name="TextBox 81">
            <a:extLst>
              <a:ext uri="{FF2B5EF4-FFF2-40B4-BE49-F238E27FC236}">
                <a16:creationId xmlns:a16="http://schemas.microsoft.com/office/drawing/2014/main" id="{76576B3D-5835-463E-B08D-DA3F425573E8}"/>
              </a:ext>
            </a:extLst>
          </p:cNvPr>
          <p:cNvSpPr txBox="1"/>
          <p:nvPr/>
        </p:nvSpPr>
        <p:spPr>
          <a:xfrm>
            <a:off x="515987" y="4809912"/>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84" name="Graphic 83">
            <a:extLst>
              <a:ext uri="{FF2B5EF4-FFF2-40B4-BE49-F238E27FC236}">
                <a16:creationId xmlns:a16="http://schemas.microsoft.com/office/drawing/2014/main" id="{D212C014-12F5-434F-B2D1-C37B0A9BFA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5189" y="4402184"/>
            <a:ext cx="381942" cy="381942"/>
          </a:xfrm>
          <a:prstGeom prst="rect">
            <a:avLst/>
          </a:prstGeom>
        </p:spPr>
      </p:pic>
      <p:sp>
        <p:nvSpPr>
          <p:cNvPr id="75" name="Arrow: Chevron 74">
            <a:extLst>
              <a:ext uri="{FF2B5EF4-FFF2-40B4-BE49-F238E27FC236}">
                <a16:creationId xmlns:a16="http://schemas.microsoft.com/office/drawing/2014/main" id="{79112EFE-13BF-4A6C-8823-616E070546C9}"/>
              </a:ext>
            </a:extLst>
          </p:cNvPr>
          <p:cNvSpPr/>
          <p:nvPr/>
        </p:nvSpPr>
        <p:spPr>
          <a:xfrm>
            <a:off x="4341257" y="6370966"/>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Analyze</a:t>
            </a:r>
          </a:p>
        </p:txBody>
      </p:sp>
      <p:sp>
        <p:nvSpPr>
          <p:cNvPr id="76" name="Arrow: Chevron 75">
            <a:extLst>
              <a:ext uri="{FF2B5EF4-FFF2-40B4-BE49-F238E27FC236}">
                <a16:creationId xmlns:a16="http://schemas.microsoft.com/office/drawing/2014/main" id="{BC3830B3-9C7A-4152-9FD0-98C09B8B7612}"/>
              </a:ext>
            </a:extLst>
          </p:cNvPr>
          <p:cNvSpPr/>
          <p:nvPr/>
        </p:nvSpPr>
        <p:spPr>
          <a:xfrm>
            <a:off x="6125655" y="6372799"/>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4) Publish</a:t>
            </a:r>
          </a:p>
        </p:txBody>
      </p:sp>
      <p:pic>
        <p:nvPicPr>
          <p:cNvPr id="6146" name="Picture 2" descr="Data Visualization | Microsoft Power BI">
            <a:extLst>
              <a:ext uri="{FF2B5EF4-FFF2-40B4-BE49-F238E27FC236}">
                <a16:creationId xmlns:a16="http://schemas.microsoft.com/office/drawing/2014/main" id="{8655C800-CECB-4F4F-AD89-0E4E7B392B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0286" y="3548285"/>
            <a:ext cx="1199610" cy="629795"/>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Rounded Corners 94">
            <a:extLst>
              <a:ext uri="{FF2B5EF4-FFF2-40B4-BE49-F238E27FC236}">
                <a16:creationId xmlns:a16="http://schemas.microsoft.com/office/drawing/2014/main" id="{5AD6C39E-D4BD-491E-B731-E5591C52A42A}"/>
              </a:ext>
            </a:extLst>
          </p:cNvPr>
          <p:cNvSpPr/>
          <p:nvPr/>
        </p:nvSpPr>
        <p:spPr>
          <a:xfrm>
            <a:off x="2030243" y="1293878"/>
            <a:ext cx="7386994" cy="1590847"/>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Rounded Corners 135">
            <a:extLst>
              <a:ext uri="{FF2B5EF4-FFF2-40B4-BE49-F238E27FC236}">
                <a16:creationId xmlns:a16="http://schemas.microsoft.com/office/drawing/2014/main" id="{CD2D0C23-C0E0-45B2-B29E-42ED78CB2A38}"/>
              </a:ext>
            </a:extLst>
          </p:cNvPr>
          <p:cNvSpPr/>
          <p:nvPr/>
        </p:nvSpPr>
        <p:spPr>
          <a:xfrm>
            <a:off x="2034866" y="1281437"/>
            <a:ext cx="7382372" cy="1609113"/>
          </a:xfrm>
          <a:prstGeom prst="roundRect">
            <a:avLst>
              <a:gd name="adj" fmla="val 1411"/>
            </a:avLst>
          </a:prstGeom>
          <a:noFill/>
          <a:ln w="50800">
            <a:solidFill>
              <a:srgbClr val="FFC30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9EBF8351-2F2A-4809-B19A-2A8396BD350A}"/>
              </a:ext>
            </a:extLst>
          </p:cNvPr>
          <p:cNvSpPr txBox="1"/>
          <p:nvPr/>
        </p:nvSpPr>
        <p:spPr>
          <a:xfrm>
            <a:off x="4543193" y="2145641"/>
            <a:ext cx="30828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Open Education Analytics</a:t>
            </a:r>
          </a:p>
        </p:txBody>
      </p:sp>
      <p:pic>
        <p:nvPicPr>
          <p:cNvPr id="138" name="Picture 2">
            <a:extLst>
              <a:ext uri="{FF2B5EF4-FFF2-40B4-BE49-F238E27FC236}">
                <a16:creationId xmlns:a16="http://schemas.microsoft.com/office/drawing/2014/main" id="{2F6E7543-312F-4174-BBA9-7AD9E768BB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1976" y="1507162"/>
            <a:ext cx="970639" cy="562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94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2785F3B6-3C33-46C4-9737-6CD0211F8FFB}"/>
              </a:ext>
            </a:extLst>
          </p:cNvPr>
          <p:cNvGrpSpPr/>
          <p:nvPr/>
        </p:nvGrpSpPr>
        <p:grpSpPr>
          <a:xfrm rot="5400000">
            <a:off x="5586618" y="-1343771"/>
            <a:ext cx="1088006" cy="5272514"/>
            <a:chOff x="689398" y="265011"/>
            <a:chExt cx="1422230" cy="4001019"/>
          </a:xfrm>
        </p:grpSpPr>
        <p:sp>
          <p:nvSpPr>
            <p:cNvPr id="126" name="Right Brace 125">
              <a:extLst>
                <a:ext uri="{FF2B5EF4-FFF2-40B4-BE49-F238E27FC236}">
                  <a16:creationId xmlns:a16="http://schemas.microsoft.com/office/drawing/2014/main" id="{E6455DCB-2155-4A34-A08C-6ED5770D4588}"/>
                </a:ext>
              </a:extLst>
            </p:cNvPr>
            <p:cNvSpPr/>
            <p:nvPr/>
          </p:nvSpPr>
          <p:spPr>
            <a:xfrm>
              <a:off x="689398" y="265011"/>
              <a:ext cx="341351" cy="4001019"/>
            </a:xfrm>
            <a:prstGeom prst="rightBrace">
              <a:avLst>
                <a:gd name="adj1" fmla="val 56504"/>
                <a:gd name="adj2" fmla="val 37474"/>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7" name="Straight Connector 126">
              <a:extLst>
                <a:ext uri="{FF2B5EF4-FFF2-40B4-BE49-F238E27FC236}">
                  <a16:creationId xmlns:a16="http://schemas.microsoft.com/office/drawing/2014/main" id="{632A1CC6-4C31-4B6C-A2A7-923A10B60691}"/>
                </a:ext>
              </a:extLst>
            </p:cNvPr>
            <p:cNvCxnSpPr>
              <a:cxnSpLocks/>
            </p:cNvCxnSpPr>
            <p:nvPr/>
          </p:nvCxnSpPr>
          <p:spPr>
            <a:xfrm flipV="1">
              <a:off x="999497" y="567829"/>
              <a:ext cx="0" cy="742348"/>
            </a:xfrm>
            <a:prstGeom prst="line">
              <a:avLst/>
            </a:prstGeom>
            <a:noFill/>
            <a:ln w="9525" cap="flat" cmpd="sng" algn="ctr">
              <a:solidFill>
                <a:srgbClr val="FFC305"/>
              </a:solidFill>
              <a:prstDash val="dashDot"/>
              <a:headEnd type="none" w="lg" len="med"/>
              <a:tailEnd type="none" w="lg" len="med"/>
            </a:ln>
            <a:effectLst/>
          </p:spPr>
        </p:cxnSp>
        <p:cxnSp>
          <p:nvCxnSpPr>
            <p:cNvPr id="128" name="Straight Connector 127">
              <a:extLst>
                <a:ext uri="{FF2B5EF4-FFF2-40B4-BE49-F238E27FC236}">
                  <a16:creationId xmlns:a16="http://schemas.microsoft.com/office/drawing/2014/main" id="{C9C4C245-ADE2-402A-92F2-99284464148D}"/>
                </a:ext>
              </a:extLst>
            </p:cNvPr>
            <p:cNvCxnSpPr>
              <a:cxnSpLocks/>
            </p:cNvCxnSpPr>
            <p:nvPr/>
          </p:nvCxnSpPr>
          <p:spPr>
            <a:xfrm>
              <a:off x="1076280" y="1769199"/>
              <a:ext cx="708888" cy="0"/>
            </a:xfrm>
            <a:prstGeom prst="line">
              <a:avLst/>
            </a:prstGeom>
            <a:noFill/>
            <a:ln w="9525" cap="flat" cmpd="sng" algn="ctr">
              <a:solidFill>
                <a:srgbClr val="FFC305"/>
              </a:solidFill>
              <a:prstDash val="dashDot"/>
              <a:headEnd type="none" w="lg" len="med"/>
              <a:tailEnd type="none" w="lg" len="med"/>
            </a:ln>
            <a:effectLst/>
          </p:spPr>
        </p:cxnSp>
        <p:cxnSp>
          <p:nvCxnSpPr>
            <p:cNvPr id="130" name="Straight Connector 129">
              <a:extLst>
                <a:ext uri="{FF2B5EF4-FFF2-40B4-BE49-F238E27FC236}">
                  <a16:creationId xmlns:a16="http://schemas.microsoft.com/office/drawing/2014/main" id="{57D72C22-D2D4-4EBB-A8BF-B253C52A6CDB}"/>
                </a:ext>
              </a:extLst>
            </p:cNvPr>
            <p:cNvCxnSpPr>
              <a:cxnSpLocks/>
            </p:cNvCxnSpPr>
            <p:nvPr/>
          </p:nvCxnSpPr>
          <p:spPr>
            <a:xfrm>
              <a:off x="1402740" y="1644432"/>
              <a:ext cx="708888" cy="0"/>
            </a:xfrm>
            <a:prstGeom prst="line">
              <a:avLst/>
            </a:prstGeom>
            <a:noFill/>
            <a:ln w="9525" cap="flat" cmpd="sng" algn="ctr">
              <a:solidFill>
                <a:srgbClr val="FFC305"/>
              </a:solidFill>
              <a:prstDash val="dashDot"/>
              <a:headEnd type="none" w="lg" len="med"/>
              <a:tailEnd type="none" w="lg" len="med"/>
            </a:ln>
            <a:effectLst/>
          </p:spPr>
        </p:cxnSp>
        <p:sp>
          <p:nvSpPr>
            <p:cNvPr id="131" name="Arc 130">
              <a:extLst>
                <a:ext uri="{FF2B5EF4-FFF2-40B4-BE49-F238E27FC236}">
                  <a16:creationId xmlns:a16="http://schemas.microsoft.com/office/drawing/2014/main" id="{EA419DF1-B795-4196-9DB0-63CD787AE5B2}"/>
                </a:ext>
              </a:extLst>
            </p:cNvPr>
            <p:cNvSpPr/>
            <p:nvPr/>
          </p:nvSpPr>
          <p:spPr>
            <a:xfrm rot="10800000">
              <a:off x="996793" y="1396558"/>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32" name="Straight Connector 131">
              <a:extLst>
                <a:ext uri="{FF2B5EF4-FFF2-40B4-BE49-F238E27FC236}">
                  <a16:creationId xmlns:a16="http://schemas.microsoft.com/office/drawing/2014/main" id="{9DB7A1ED-D265-4571-A55C-E20F05613699}"/>
                </a:ext>
              </a:extLst>
            </p:cNvPr>
            <p:cNvCxnSpPr>
              <a:cxnSpLocks/>
            </p:cNvCxnSpPr>
            <p:nvPr/>
          </p:nvCxnSpPr>
          <p:spPr>
            <a:xfrm flipV="1">
              <a:off x="995956" y="2197892"/>
              <a:ext cx="0" cy="911363"/>
            </a:xfrm>
            <a:prstGeom prst="line">
              <a:avLst/>
            </a:prstGeom>
            <a:noFill/>
            <a:ln w="9525" cap="flat" cmpd="sng" algn="ctr">
              <a:solidFill>
                <a:srgbClr val="FFC305"/>
              </a:solidFill>
              <a:prstDash val="dashDot"/>
              <a:headEnd type="none" w="lg" len="med"/>
              <a:tailEnd type="none" w="lg" len="med"/>
            </a:ln>
            <a:effectLst/>
          </p:spPr>
        </p:cxnSp>
        <p:sp>
          <p:nvSpPr>
            <p:cNvPr id="133" name="Arc 132">
              <a:extLst>
                <a:ext uri="{FF2B5EF4-FFF2-40B4-BE49-F238E27FC236}">
                  <a16:creationId xmlns:a16="http://schemas.microsoft.com/office/drawing/2014/main" id="{B191ADC7-5ACD-4ECD-B08A-CA23211F3F15}"/>
                </a:ext>
              </a:extLst>
            </p:cNvPr>
            <p:cNvSpPr/>
            <p:nvPr/>
          </p:nvSpPr>
          <p:spPr>
            <a:xfrm rot="16200000">
              <a:off x="996793" y="1905999"/>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34" name="Straight Connector 133">
              <a:extLst>
                <a:ext uri="{FF2B5EF4-FFF2-40B4-BE49-F238E27FC236}">
                  <a16:creationId xmlns:a16="http://schemas.microsoft.com/office/drawing/2014/main" id="{5D6F77D6-94B7-4547-A6C8-D8972EAD389B}"/>
                </a:ext>
              </a:extLst>
            </p:cNvPr>
            <p:cNvCxnSpPr>
              <a:cxnSpLocks/>
            </p:cNvCxnSpPr>
            <p:nvPr/>
          </p:nvCxnSpPr>
          <p:spPr>
            <a:xfrm>
              <a:off x="1275886" y="1904621"/>
              <a:ext cx="309676" cy="0"/>
            </a:xfrm>
            <a:prstGeom prst="line">
              <a:avLst/>
            </a:prstGeom>
            <a:noFill/>
            <a:ln w="9525" cap="flat" cmpd="sng" algn="ctr">
              <a:solidFill>
                <a:srgbClr val="FFC305"/>
              </a:solidFill>
              <a:prstDash val="dashDot"/>
              <a:headEnd type="none" w="lg" len="med"/>
              <a:tailEnd type="none" w="lg" len="med"/>
            </a:ln>
            <a:effectLst/>
          </p:spPr>
        </p:cxnSp>
        <p:cxnSp>
          <p:nvCxnSpPr>
            <p:cNvPr id="135" name="Straight Connector 134">
              <a:extLst>
                <a:ext uri="{FF2B5EF4-FFF2-40B4-BE49-F238E27FC236}">
                  <a16:creationId xmlns:a16="http://schemas.microsoft.com/office/drawing/2014/main" id="{9FFB11B1-00C7-4E0D-820D-398AFA592714}"/>
                </a:ext>
              </a:extLst>
            </p:cNvPr>
            <p:cNvCxnSpPr>
              <a:cxnSpLocks/>
            </p:cNvCxnSpPr>
            <p:nvPr/>
          </p:nvCxnSpPr>
          <p:spPr>
            <a:xfrm flipV="1">
              <a:off x="999497" y="3412143"/>
              <a:ext cx="0" cy="486591"/>
            </a:xfrm>
            <a:prstGeom prst="line">
              <a:avLst/>
            </a:prstGeom>
            <a:noFill/>
            <a:ln w="9525" cap="flat" cmpd="sng" algn="ctr">
              <a:solidFill>
                <a:srgbClr val="FFC305"/>
              </a:solidFill>
              <a:prstDash val="dashDot"/>
              <a:headEnd type="none" w="lg" len="med"/>
              <a:tailEnd type="none" w="lg" len="med"/>
            </a:ln>
            <a:effectLst/>
          </p:spPr>
        </p:cxnSp>
      </p:grpSp>
      <p:grpSp>
        <p:nvGrpSpPr>
          <p:cNvPr id="115" name="Group 114">
            <a:extLst>
              <a:ext uri="{FF2B5EF4-FFF2-40B4-BE49-F238E27FC236}">
                <a16:creationId xmlns:a16="http://schemas.microsoft.com/office/drawing/2014/main" id="{8397DAC8-1A0E-46CB-8D7B-E8F095D2651A}"/>
              </a:ext>
            </a:extLst>
          </p:cNvPr>
          <p:cNvGrpSpPr/>
          <p:nvPr/>
        </p:nvGrpSpPr>
        <p:grpSpPr>
          <a:xfrm flipH="1">
            <a:off x="8511575" y="2854260"/>
            <a:ext cx="1622966" cy="3089598"/>
            <a:chOff x="689398" y="265011"/>
            <a:chExt cx="1422230" cy="4001019"/>
          </a:xfrm>
        </p:grpSpPr>
        <p:sp>
          <p:nvSpPr>
            <p:cNvPr id="118" name="Right Brace 117">
              <a:extLst>
                <a:ext uri="{FF2B5EF4-FFF2-40B4-BE49-F238E27FC236}">
                  <a16:creationId xmlns:a16="http://schemas.microsoft.com/office/drawing/2014/main" id="{B4AB7A82-1893-4B82-B6D6-7D4009EB26DF}"/>
                </a:ext>
              </a:extLst>
            </p:cNvPr>
            <p:cNvSpPr/>
            <p:nvPr/>
          </p:nvSpPr>
          <p:spPr>
            <a:xfrm>
              <a:off x="689398" y="265011"/>
              <a:ext cx="341351" cy="4001019"/>
            </a:xfrm>
            <a:prstGeom prst="rightBrace">
              <a:avLst>
                <a:gd name="adj1" fmla="val 56504"/>
                <a:gd name="adj2" fmla="val 37474"/>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3" name="Straight Connector 122">
              <a:extLst>
                <a:ext uri="{FF2B5EF4-FFF2-40B4-BE49-F238E27FC236}">
                  <a16:creationId xmlns:a16="http://schemas.microsoft.com/office/drawing/2014/main" id="{52B443EA-6E78-45FF-9275-0CCA08124931}"/>
                </a:ext>
              </a:extLst>
            </p:cNvPr>
            <p:cNvCxnSpPr>
              <a:cxnSpLocks/>
            </p:cNvCxnSpPr>
            <p:nvPr/>
          </p:nvCxnSpPr>
          <p:spPr>
            <a:xfrm flipV="1">
              <a:off x="999497" y="567829"/>
              <a:ext cx="0" cy="742348"/>
            </a:xfrm>
            <a:prstGeom prst="line">
              <a:avLst/>
            </a:prstGeom>
            <a:noFill/>
            <a:ln w="9525" cap="flat" cmpd="sng" algn="ctr">
              <a:solidFill>
                <a:srgbClr val="FFC305"/>
              </a:solidFill>
              <a:prstDash val="dashDot"/>
              <a:headEnd type="none" w="lg" len="med"/>
              <a:tailEnd type="none" w="lg" len="med"/>
            </a:ln>
            <a:effectLst/>
          </p:spPr>
        </p:cxnSp>
        <p:cxnSp>
          <p:nvCxnSpPr>
            <p:cNvPr id="116" name="Straight Connector 115">
              <a:extLst>
                <a:ext uri="{FF2B5EF4-FFF2-40B4-BE49-F238E27FC236}">
                  <a16:creationId xmlns:a16="http://schemas.microsoft.com/office/drawing/2014/main" id="{A7E7F46A-103B-4BA7-959A-D1E8017AF4CF}"/>
                </a:ext>
              </a:extLst>
            </p:cNvPr>
            <p:cNvCxnSpPr>
              <a:cxnSpLocks/>
            </p:cNvCxnSpPr>
            <p:nvPr/>
          </p:nvCxnSpPr>
          <p:spPr>
            <a:xfrm>
              <a:off x="1076280" y="1769199"/>
              <a:ext cx="708888" cy="0"/>
            </a:xfrm>
            <a:prstGeom prst="line">
              <a:avLst/>
            </a:prstGeom>
            <a:noFill/>
            <a:ln w="9525" cap="flat" cmpd="sng" algn="ctr">
              <a:solidFill>
                <a:srgbClr val="FFC305"/>
              </a:solidFill>
              <a:prstDash val="dashDot"/>
              <a:headEnd type="none" w="lg" len="med"/>
              <a:tailEnd type="none" w="lg" len="med"/>
            </a:ln>
            <a:effectLst/>
          </p:spPr>
        </p:cxnSp>
        <p:cxnSp>
          <p:nvCxnSpPr>
            <p:cNvPr id="117" name="Straight Connector 116">
              <a:extLst>
                <a:ext uri="{FF2B5EF4-FFF2-40B4-BE49-F238E27FC236}">
                  <a16:creationId xmlns:a16="http://schemas.microsoft.com/office/drawing/2014/main" id="{FC288B4B-F0A1-473F-85FB-B5AADDD575FF}"/>
                </a:ext>
              </a:extLst>
            </p:cNvPr>
            <p:cNvCxnSpPr>
              <a:cxnSpLocks/>
            </p:cNvCxnSpPr>
            <p:nvPr/>
          </p:nvCxnSpPr>
          <p:spPr>
            <a:xfrm>
              <a:off x="1402740" y="1644432"/>
              <a:ext cx="708888" cy="0"/>
            </a:xfrm>
            <a:prstGeom prst="line">
              <a:avLst/>
            </a:prstGeom>
            <a:noFill/>
            <a:ln w="9525" cap="flat" cmpd="sng" algn="ctr">
              <a:solidFill>
                <a:srgbClr val="FFC305"/>
              </a:solidFill>
              <a:prstDash val="dashDot"/>
              <a:headEnd type="none" w="lg" len="med"/>
              <a:tailEnd type="none" w="lg" len="med"/>
            </a:ln>
            <a:effectLst/>
          </p:spPr>
        </p:cxnSp>
        <p:sp>
          <p:nvSpPr>
            <p:cNvPr id="119" name="Arc 118">
              <a:extLst>
                <a:ext uri="{FF2B5EF4-FFF2-40B4-BE49-F238E27FC236}">
                  <a16:creationId xmlns:a16="http://schemas.microsoft.com/office/drawing/2014/main" id="{4615E52A-3F2A-4486-8905-5297B2D3B62D}"/>
                </a:ext>
              </a:extLst>
            </p:cNvPr>
            <p:cNvSpPr/>
            <p:nvPr/>
          </p:nvSpPr>
          <p:spPr>
            <a:xfrm rot="10800000">
              <a:off x="996793" y="1396558"/>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0" name="Straight Connector 119">
              <a:extLst>
                <a:ext uri="{FF2B5EF4-FFF2-40B4-BE49-F238E27FC236}">
                  <a16:creationId xmlns:a16="http://schemas.microsoft.com/office/drawing/2014/main" id="{BDF416C0-4E37-4291-A6BA-3EDB838317A9}"/>
                </a:ext>
              </a:extLst>
            </p:cNvPr>
            <p:cNvCxnSpPr>
              <a:cxnSpLocks/>
            </p:cNvCxnSpPr>
            <p:nvPr/>
          </p:nvCxnSpPr>
          <p:spPr>
            <a:xfrm flipV="1">
              <a:off x="995956" y="2197892"/>
              <a:ext cx="0" cy="911363"/>
            </a:xfrm>
            <a:prstGeom prst="line">
              <a:avLst/>
            </a:prstGeom>
            <a:noFill/>
            <a:ln w="9525" cap="flat" cmpd="sng" algn="ctr">
              <a:solidFill>
                <a:srgbClr val="FFC305"/>
              </a:solidFill>
              <a:prstDash val="dashDot"/>
              <a:headEnd type="none" w="lg" len="med"/>
              <a:tailEnd type="none" w="lg" len="med"/>
            </a:ln>
            <a:effectLst/>
          </p:spPr>
        </p:cxnSp>
        <p:sp>
          <p:nvSpPr>
            <p:cNvPr id="121" name="Arc 120">
              <a:extLst>
                <a:ext uri="{FF2B5EF4-FFF2-40B4-BE49-F238E27FC236}">
                  <a16:creationId xmlns:a16="http://schemas.microsoft.com/office/drawing/2014/main" id="{37803F16-A595-4E88-8120-617DC62CF8DF}"/>
                </a:ext>
              </a:extLst>
            </p:cNvPr>
            <p:cNvSpPr/>
            <p:nvPr/>
          </p:nvSpPr>
          <p:spPr>
            <a:xfrm rot="16200000">
              <a:off x="996793" y="1905999"/>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22" name="Straight Connector 121">
              <a:extLst>
                <a:ext uri="{FF2B5EF4-FFF2-40B4-BE49-F238E27FC236}">
                  <a16:creationId xmlns:a16="http://schemas.microsoft.com/office/drawing/2014/main" id="{D5546402-DD2E-4EA5-8BB0-EE209477DC01}"/>
                </a:ext>
              </a:extLst>
            </p:cNvPr>
            <p:cNvCxnSpPr>
              <a:cxnSpLocks/>
            </p:cNvCxnSpPr>
            <p:nvPr/>
          </p:nvCxnSpPr>
          <p:spPr>
            <a:xfrm>
              <a:off x="1275886" y="1904621"/>
              <a:ext cx="309676" cy="0"/>
            </a:xfrm>
            <a:prstGeom prst="line">
              <a:avLst/>
            </a:prstGeom>
            <a:noFill/>
            <a:ln w="9525" cap="flat" cmpd="sng" algn="ctr">
              <a:solidFill>
                <a:srgbClr val="FFC305"/>
              </a:solidFill>
              <a:prstDash val="dashDot"/>
              <a:headEnd type="none" w="lg" len="med"/>
              <a:tailEnd type="none" w="lg" len="med"/>
            </a:ln>
            <a:effectLst/>
          </p:spPr>
        </p:cxnSp>
        <p:cxnSp>
          <p:nvCxnSpPr>
            <p:cNvPr id="124" name="Straight Connector 123">
              <a:extLst>
                <a:ext uri="{FF2B5EF4-FFF2-40B4-BE49-F238E27FC236}">
                  <a16:creationId xmlns:a16="http://schemas.microsoft.com/office/drawing/2014/main" id="{B0C36E0B-1C3A-4984-AFB9-5215DC4018B1}"/>
                </a:ext>
              </a:extLst>
            </p:cNvPr>
            <p:cNvCxnSpPr>
              <a:cxnSpLocks/>
            </p:cNvCxnSpPr>
            <p:nvPr/>
          </p:nvCxnSpPr>
          <p:spPr>
            <a:xfrm flipV="1">
              <a:off x="999497" y="3412143"/>
              <a:ext cx="0" cy="486591"/>
            </a:xfrm>
            <a:prstGeom prst="line">
              <a:avLst/>
            </a:prstGeom>
            <a:noFill/>
            <a:ln w="9525" cap="flat" cmpd="sng" algn="ctr">
              <a:solidFill>
                <a:srgbClr val="FFC305"/>
              </a:solidFill>
              <a:prstDash val="dashDot"/>
              <a:headEnd type="none" w="lg" len="med"/>
              <a:tailEnd type="none" w="lg" len="med"/>
            </a:ln>
            <a:effectLst/>
          </p:spPr>
        </p:cxnSp>
      </p:grpSp>
      <p:sp>
        <p:nvSpPr>
          <p:cNvPr id="94" name="Rectangle: Rounded Corners 93">
            <a:extLst>
              <a:ext uri="{FF2B5EF4-FFF2-40B4-BE49-F238E27FC236}">
                <a16:creationId xmlns:a16="http://schemas.microsoft.com/office/drawing/2014/main" id="{F2362F2D-5038-4043-AE94-E0B45F0E07DA}"/>
              </a:ext>
            </a:extLst>
          </p:cNvPr>
          <p:cNvSpPr/>
          <p:nvPr/>
        </p:nvSpPr>
        <p:spPr>
          <a:xfrm>
            <a:off x="7896243" y="2982410"/>
            <a:ext cx="1523813" cy="1580968"/>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Rounded Corners 105">
            <a:extLst>
              <a:ext uri="{FF2B5EF4-FFF2-40B4-BE49-F238E27FC236}">
                <a16:creationId xmlns:a16="http://schemas.microsoft.com/office/drawing/2014/main" id="{5CE1B407-B3B8-44D6-9197-97E6052B5B56}"/>
              </a:ext>
            </a:extLst>
          </p:cNvPr>
          <p:cNvSpPr/>
          <p:nvPr/>
        </p:nvSpPr>
        <p:spPr>
          <a:xfrm>
            <a:off x="2035741" y="5376067"/>
            <a:ext cx="7387378"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2FDFB5CC-2CC3-46A7-8DD8-0F6CF454D03E}"/>
              </a:ext>
            </a:extLst>
          </p:cNvPr>
          <p:cNvGrpSpPr/>
          <p:nvPr/>
        </p:nvGrpSpPr>
        <p:grpSpPr>
          <a:xfrm>
            <a:off x="1362475" y="2146813"/>
            <a:ext cx="1422230" cy="3066037"/>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FFC305"/>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FFC305"/>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FFC305"/>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FFC305"/>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FFC305"/>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FFC305"/>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FFC305"/>
              </a:solidFill>
              <a:prstDash val="dashDot"/>
              <a:headEnd type="none" w="lg" len="med"/>
              <a:tailEnd type="none" w="lg" len="med"/>
            </a:ln>
            <a:effectLst/>
          </p:spPr>
        </p:cxnSp>
      </p:grpSp>
      <p:sp>
        <p:nvSpPr>
          <p:cNvPr id="108" name="Rectangle: Rounded Corners 107">
            <a:extLst>
              <a:ext uri="{FF2B5EF4-FFF2-40B4-BE49-F238E27FC236}">
                <a16:creationId xmlns:a16="http://schemas.microsoft.com/office/drawing/2014/main" id="{80180C98-281A-4EF9-9206-CA1C7F5D6148}"/>
              </a:ext>
            </a:extLst>
          </p:cNvPr>
          <p:cNvSpPr/>
          <p:nvPr/>
        </p:nvSpPr>
        <p:spPr>
          <a:xfrm>
            <a:off x="2038294" y="2982410"/>
            <a:ext cx="5831877"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Rounded Corners 103">
            <a:extLst>
              <a:ext uri="{FF2B5EF4-FFF2-40B4-BE49-F238E27FC236}">
                <a16:creationId xmlns:a16="http://schemas.microsoft.com/office/drawing/2014/main" id="{110FCB1A-B9AA-4980-872D-138C5A96BC96}"/>
              </a:ext>
            </a:extLst>
          </p:cNvPr>
          <p:cNvSpPr/>
          <p:nvPr/>
        </p:nvSpPr>
        <p:spPr>
          <a:xfrm>
            <a:off x="2035741" y="4578815"/>
            <a:ext cx="7387378"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400" y="53055"/>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2561053" y="6369624"/>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Ingest</a:t>
            </a:r>
          </a:p>
        </p:txBody>
      </p:sp>
      <p:sp>
        <p:nvSpPr>
          <p:cNvPr id="88" name="Arrow: Chevron 87">
            <a:extLst>
              <a:ext uri="{FF2B5EF4-FFF2-40B4-BE49-F238E27FC236}">
                <a16:creationId xmlns:a16="http://schemas.microsoft.com/office/drawing/2014/main" id="{60972A5C-16AD-4197-A730-2E4593580EF9}"/>
              </a:ext>
            </a:extLst>
          </p:cNvPr>
          <p:cNvSpPr/>
          <p:nvPr/>
        </p:nvSpPr>
        <p:spPr>
          <a:xfrm>
            <a:off x="7906823" y="6372799"/>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5) Inform</a:t>
            </a:r>
          </a:p>
        </p:txBody>
      </p:sp>
      <p:sp>
        <p:nvSpPr>
          <p:cNvPr id="129" name="Arrow: Chevron 128">
            <a:extLst>
              <a:ext uri="{FF2B5EF4-FFF2-40B4-BE49-F238E27FC236}">
                <a16:creationId xmlns:a16="http://schemas.microsoft.com/office/drawing/2014/main" id="{AA239070-A9DE-43B2-BEB3-2AC3B068D2F8}"/>
              </a:ext>
            </a:extLst>
          </p:cNvPr>
          <p:cNvSpPr/>
          <p:nvPr/>
        </p:nvSpPr>
        <p:spPr>
          <a:xfrm>
            <a:off x="777078" y="6369624"/>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42" name="TextBox 141">
            <a:extLst>
              <a:ext uri="{FF2B5EF4-FFF2-40B4-BE49-F238E27FC236}">
                <a16:creationId xmlns:a16="http://schemas.microsoft.com/office/drawing/2014/main" id="{660349F2-DFAB-45AC-8777-F04712574427}"/>
              </a:ext>
            </a:extLst>
          </p:cNvPr>
          <p:cNvSpPr txBox="1"/>
          <p:nvPr/>
        </p:nvSpPr>
        <p:spPr>
          <a:xfrm>
            <a:off x="3839052" y="534520"/>
            <a:ext cx="125277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300" y="52464"/>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372" y="55774"/>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7544802" y="523142"/>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5670870" y="526900"/>
            <a:ext cx="12855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6998" y="3818890"/>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9860777" y="4313635"/>
            <a:ext cx="12852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Teachers,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Faculty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61" y="2952941"/>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9949738" y="3438714"/>
            <a:ext cx="1235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Administrators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p>
        </p:txBody>
      </p:sp>
      <p:sp>
        <p:nvSpPr>
          <p:cNvPr id="17" name="Rectangle: Rounded Corners 16">
            <a:extLst>
              <a:ext uri="{FF2B5EF4-FFF2-40B4-BE49-F238E27FC236}">
                <a16:creationId xmlns:a16="http://schemas.microsoft.com/office/drawing/2014/main" id="{C0B1AB60-4ACD-4D37-91BF-4A516CE83C02}"/>
              </a:ext>
            </a:extLst>
          </p:cNvPr>
          <p:cNvSpPr/>
          <p:nvPr/>
        </p:nvSpPr>
        <p:spPr>
          <a:xfrm>
            <a:off x="2035740" y="3785904"/>
            <a:ext cx="5831877"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CB01E80-2628-4CBE-82A3-4263B3396C13}"/>
              </a:ext>
            </a:extLst>
          </p:cNvPr>
          <p:cNvSpPr txBox="1"/>
          <p:nvPr/>
        </p:nvSpPr>
        <p:spPr>
          <a:xfrm>
            <a:off x="2332954" y="5629556"/>
            <a:ext cx="3718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authentication/authorization</a:t>
            </a:r>
          </a:p>
        </p:txBody>
      </p:sp>
      <p:sp>
        <p:nvSpPr>
          <p:cNvPr id="20" name="TextBox 19">
            <a:extLst>
              <a:ext uri="{FF2B5EF4-FFF2-40B4-BE49-F238E27FC236}">
                <a16:creationId xmlns:a16="http://schemas.microsoft.com/office/drawing/2014/main" id="{0337A653-DD12-4D45-829C-F10D0CF9144D}"/>
              </a:ext>
            </a:extLst>
          </p:cNvPr>
          <p:cNvSpPr txBox="1"/>
          <p:nvPr/>
        </p:nvSpPr>
        <p:spPr>
          <a:xfrm>
            <a:off x="2342828" y="3117996"/>
            <a:ext cx="29780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
            </a:r>
            <a:r>
              <a:rPr kumimoji="0" lang="en-US" sz="1800" b="0" i="0" u="none" strike="noStrike" kern="1200" cap="none" spc="0" normalizeH="0" baseline="0" noProof="0" err="1">
                <a:ln>
                  <a:noFill/>
                </a:ln>
                <a:solidFill>
                  <a:srgbClr val="243A5E"/>
                </a:solidFill>
                <a:effectLst/>
                <a:uLnTx/>
                <a:uFillTx/>
                <a:latin typeface="Segoe UI Semibold" panose="020B0702040204020203" pitchFamily="34" charset="0"/>
                <a:ea typeface="+mn-ea"/>
                <a:cs typeface="Segoe UI Semibold" panose="020B0702040204020203" pitchFamily="34" charset="0"/>
              </a:rPr>
              <a:t>ata</a:t>
            </a: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 processing</a:t>
            </a:r>
          </a:p>
        </p:txBody>
      </p:sp>
      <p:sp>
        <p:nvSpPr>
          <p:cNvPr id="21" name="TextBox 20">
            <a:extLst>
              <a:ext uri="{FF2B5EF4-FFF2-40B4-BE49-F238E27FC236}">
                <a16:creationId xmlns:a16="http://schemas.microsoft.com/office/drawing/2014/main" id="{C2F9FC9C-4155-4318-9305-06D88C7EAA31}"/>
              </a:ext>
            </a:extLst>
          </p:cNvPr>
          <p:cNvSpPr txBox="1"/>
          <p:nvPr/>
        </p:nvSpPr>
        <p:spPr>
          <a:xfrm>
            <a:off x="2332954" y="4691588"/>
            <a:ext cx="2382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governance</a:t>
            </a:r>
          </a:p>
        </p:txBody>
      </p:sp>
      <p:pic>
        <p:nvPicPr>
          <p:cNvPr id="22" name="Picture 21" descr="Icon&#10;&#10;Description automatically generated">
            <a:extLst>
              <a:ext uri="{FF2B5EF4-FFF2-40B4-BE49-F238E27FC236}">
                <a16:creationId xmlns:a16="http://schemas.microsoft.com/office/drawing/2014/main" id="{C8D8B107-E9BC-4B2D-8183-6252C7C5B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935" y="3791432"/>
            <a:ext cx="548640" cy="548640"/>
          </a:xfrm>
          <a:prstGeom prst="rect">
            <a:avLst/>
          </a:prstGeom>
        </p:spPr>
      </p:pic>
      <p:sp>
        <p:nvSpPr>
          <p:cNvPr id="23" name="TextBox 22">
            <a:extLst>
              <a:ext uri="{FF2B5EF4-FFF2-40B4-BE49-F238E27FC236}">
                <a16:creationId xmlns:a16="http://schemas.microsoft.com/office/drawing/2014/main" id="{092E5228-61C8-469D-A8EF-07E9F846514F}"/>
              </a:ext>
            </a:extLst>
          </p:cNvPr>
          <p:cNvSpPr txBox="1"/>
          <p:nvPr/>
        </p:nvSpPr>
        <p:spPr>
          <a:xfrm>
            <a:off x="6310167" y="4309171"/>
            <a:ext cx="16075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Lake Storage</a:t>
            </a:r>
          </a:p>
        </p:txBody>
      </p:sp>
      <p:sp>
        <p:nvSpPr>
          <p:cNvPr id="25" name="TextBox 24">
            <a:extLst>
              <a:ext uri="{FF2B5EF4-FFF2-40B4-BE49-F238E27FC236}">
                <a16:creationId xmlns:a16="http://schemas.microsoft.com/office/drawing/2014/main" id="{26374546-E5C6-468E-8AAC-1BC39F505CCC}"/>
              </a:ext>
            </a:extLst>
          </p:cNvPr>
          <p:cNvSpPr txBox="1"/>
          <p:nvPr/>
        </p:nvSpPr>
        <p:spPr>
          <a:xfrm>
            <a:off x="6320853" y="3504131"/>
            <a:ext cx="14838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Synapse Analytics</a:t>
            </a:r>
          </a:p>
        </p:txBody>
      </p:sp>
      <p:sp>
        <p:nvSpPr>
          <p:cNvPr id="26" name="TextBox 25">
            <a:extLst>
              <a:ext uri="{FF2B5EF4-FFF2-40B4-BE49-F238E27FC236}">
                <a16:creationId xmlns:a16="http://schemas.microsoft.com/office/drawing/2014/main" id="{13BFFF40-737F-4F06-AE48-08FA8C72427A}"/>
              </a:ext>
            </a:extLst>
          </p:cNvPr>
          <p:cNvSpPr txBox="1"/>
          <p:nvPr/>
        </p:nvSpPr>
        <p:spPr>
          <a:xfrm>
            <a:off x="6118745" y="5899930"/>
            <a:ext cx="17973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Active Directory</a:t>
            </a:r>
          </a:p>
        </p:txBody>
      </p:sp>
      <p:pic>
        <p:nvPicPr>
          <p:cNvPr id="27" name="Picture 26" descr="Icon&#10;&#10;Description automatically generated">
            <a:extLst>
              <a:ext uri="{FF2B5EF4-FFF2-40B4-BE49-F238E27FC236}">
                <a16:creationId xmlns:a16="http://schemas.microsoft.com/office/drawing/2014/main" id="{CEFA2826-4894-4D07-88F4-1865EE99A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0938" y="5404878"/>
            <a:ext cx="548640" cy="548640"/>
          </a:xfrm>
          <a:prstGeom prst="rect">
            <a:avLst/>
          </a:prstGeom>
        </p:spPr>
      </p:pic>
      <p:sp>
        <p:nvSpPr>
          <p:cNvPr id="91" name="TextBox 90">
            <a:extLst>
              <a:ext uri="{FF2B5EF4-FFF2-40B4-BE49-F238E27FC236}">
                <a16:creationId xmlns:a16="http://schemas.microsoft.com/office/drawing/2014/main" id="{A960685F-4891-4995-9EAC-D09EADB04729}"/>
              </a:ext>
            </a:extLst>
          </p:cNvPr>
          <p:cNvSpPr txBox="1"/>
          <p:nvPr/>
        </p:nvSpPr>
        <p:spPr>
          <a:xfrm>
            <a:off x="2342828" y="3867697"/>
            <a:ext cx="24507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storage</a:t>
            </a:r>
          </a:p>
        </p:txBody>
      </p:sp>
      <p:pic>
        <p:nvPicPr>
          <p:cNvPr id="92" name="Graphic 4" descr="Purview logo">
            <a:extLst>
              <a:ext uri="{FF2B5EF4-FFF2-40B4-BE49-F238E27FC236}">
                <a16:creationId xmlns:a16="http://schemas.microsoft.com/office/drawing/2014/main" id="{AECF77B3-D7FE-47DC-8DE2-01D65E7A21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5750" y="4600837"/>
            <a:ext cx="548640" cy="548640"/>
          </a:xfrm>
          <a:prstGeom prst="rect">
            <a:avLst/>
          </a:prstGeom>
        </p:spPr>
      </p:pic>
      <p:sp>
        <p:nvSpPr>
          <p:cNvPr id="93" name="TextBox 92">
            <a:extLst>
              <a:ext uri="{FF2B5EF4-FFF2-40B4-BE49-F238E27FC236}">
                <a16:creationId xmlns:a16="http://schemas.microsoft.com/office/drawing/2014/main" id="{85195843-A248-423D-BB9A-0AE07F707D22}"/>
              </a:ext>
            </a:extLst>
          </p:cNvPr>
          <p:cNvSpPr txBox="1"/>
          <p:nvPr/>
        </p:nvSpPr>
        <p:spPr>
          <a:xfrm>
            <a:off x="6501262" y="5039500"/>
            <a:ext cx="8093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Purview</a:t>
            </a:r>
          </a:p>
        </p:txBody>
      </p:sp>
      <p:pic>
        <p:nvPicPr>
          <p:cNvPr id="98" name="Graphic 97">
            <a:extLst>
              <a:ext uri="{FF2B5EF4-FFF2-40B4-BE49-F238E27FC236}">
                <a16:creationId xmlns:a16="http://schemas.microsoft.com/office/drawing/2014/main" id="{0842CFDE-976B-4A30-86C3-B02442CBC2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11114" y="3006947"/>
            <a:ext cx="548640" cy="548640"/>
          </a:xfrm>
          <a:prstGeom prst="rect">
            <a:avLst/>
          </a:prstGeom>
        </p:spPr>
      </p:pic>
      <p:pic>
        <p:nvPicPr>
          <p:cNvPr id="100" name="Picture 99">
            <a:extLst>
              <a:ext uri="{FF2B5EF4-FFF2-40B4-BE49-F238E27FC236}">
                <a16:creationId xmlns:a16="http://schemas.microsoft.com/office/drawing/2014/main" id="{E324DC3F-4591-49D8-B73D-5EAA0D3F8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61" y="4857084"/>
            <a:ext cx="535026" cy="535026"/>
          </a:xfrm>
          <a:prstGeom prst="rect">
            <a:avLst/>
          </a:prstGeom>
        </p:spPr>
      </p:pic>
      <p:sp>
        <p:nvSpPr>
          <p:cNvPr id="102" name="TextBox 101">
            <a:extLst>
              <a:ext uri="{FF2B5EF4-FFF2-40B4-BE49-F238E27FC236}">
                <a16:creationId xmlns:a16="http://schemas.microsoft.com/office/drawing/2014/main" id="{AFC7F741-18FC-4CA7-870F-915A2108F355}"/>
              </a:ext>
            </a:extLst>
          </p:cNvPr>
          <p:cNvSpPr txBox="1"/>
          <p:nvPr/>
        </p:nvSpPr>
        <p:spPr>
          <a:xfrm>
            <a:off x="9871740" y="5351829"/>
            <a:ext cx="12852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Students, Parents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 </a:t>
            </a:r>
          </a:p>
        </p:txBody>
      </p:sp>
      <p:sp>
        <p:nvSpPr>
          <p:cNvPr id="110" name="TextBox 109">
            <a:extLst>
              <a:ext uri="{FF2B5EF4-FFF2-40B4-BE49-F238E27FC236}">
                <a16:creationId xmlns:a16="http://schemas.microsoft.com/office/drawing/2014/main" id="{9BF25615-862E-416A-ACCD-0A32C4240C87}"/>
              </a:ext>
            </a:extLst>
          </p:cNvPr>
          <p:cNvSpPr txBox="1"/>
          <p:nvPr/>
        </p:nvSpPr>
        <p:spPr>
          <a:xfrm>
            <a:off x="8035106" y="3047545"/>
            <a:ext cx="1373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reporting</a:t>
            </a:r>
          </a:p>
        </p:txBody>
      </p:sp>
      <p:sp>
        <p:nvSpPr>
          <p:cNvPr id="112" name="TextBox 111">
            <a:extLst>
              <a:ext uri="{FF2B5EF4-FFF2-40B4-BE49-F238E27FC236}">
                <a16:creationId xmlns:a16="http://schemas.microsoft.com/office/drawing/2014/main" id="{3C52CB95-3FEB-4CED-99AB-CB0273F6630C}"/>
              </a:ext>
            </a:extLst>
          </p:cNvPr>
          <p:cNvSpPr txBox="1"/>
          <p:nvPr/>
        </p:nvSpPr>
        <p:spPr>
          <a:xfrm>
            <a:off x="8182051" y="4188695"/>
            <a:ext cx="9226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Power BI</a:t>
            </a:r>
          </a:p>
        </p:txBody>
      </p:sp>
      <p:sp>
        <p:nvSpPr>
          <p:cNvPr id="83" name="Rectangle: Rounded Corners 82">
            <a:extLst>
              <a:ext uri="{FF2B5EF4-FFF2-40B4-BE49-F238E27FC236}">
                <a16:creationId xmlns:a16="http://schemas.microsoft.com/office/drawing/2014/main" id="{9EEEB3A8-9B4E-4BE1-B7DE-742005C2A91A}"/>
              </a:ext>
            </a:extLst>
          </p:cNvPr>
          <p:cNvSpPr/>
          <p:nvPr/>
        </p:nvSpPr>
        <p:spPr>
          <a:xfrm>
            <a:off x="2034866" y="2975506"/>
            <a:ext cx="7386995" cy="3201422"/>
          </a:xfrm>
          <a:prstGeom prst="roundRect">
            <a:avLst>
              <a:gd name="adj" fmla="val 1411"/>
            </a:avLst>
          </a:prstGeom>
          <a:noFill/>
          <a:ln w="50800">
            <a:solidFill>
              <a:srgbClr val="2286D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A8ECDD62-4F7D-44BC-A354-CC5694C769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0559" y="3356441"/>
            <a:ext cx="380637" cy="380637"/>
          </a:xfrm>
          <a:prstGeom prst="rect">
            <a:avLst/>
          </a:prstGeom>
          <a:effectLst/>
        </p:spPr>
      </p:pic>
      <p:pic>
        <p:nvPicPr>
          <p:cNvPr id="78" name="Graphic 77">
            <a:extLst>
              <a:ext uri="{FF2B5EF4-FFF2-40B4-BE49-F238E27FC236}">
                <a16:creationId xmlns:a16="http://schemas.microsoft.com/office/drawing/2014/main" id="{CDBB7F7D-5087-4300-AE95-4D4DA26AF9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324" y="2324264"/>
            <a:ext cx="380637" cy="380637"/>
          </a:xfrm>
          <a:prstGeom prst="rect">
            <a:avLst/>
          </a:prstGeom>
          <a:effectLst/>
        </p:spPr>
      </p:pic>
      <p:sp>
        <p:nvSpPr>
          <p:cNvPr id="80" name="TextBox 79">
            <a:extLst>
              <a:ext uri="{FF2B5EF4-FFF2-40B4-BE49-F238E27FC236}">
                <a16:creationId xmlns:a16="http://schemas.microsoft.com/office/drawing/2014/main" id="{3461CEFF-E2DC-41C1-A5BE-83485528DD31}"/>
              </a:ext>
            </a:extLst>
          </p:cNvPr>
          <p:cNvSpPr txBox="1"/>
          <p:nvPr/>
        </p:nvSpPr>
        <p:spPr>
          <a:xfrm>
            <a:off x="408288" y="2820941"/>
            <a:ext cx="1054702"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1" name="TextBox 80">
            <a:extLst>
              <a:ext uri="{FF2B5EF4-FFF2-40B4-BE49-F238E27FC236}">
                <a16:creationId xmlns:a16="http://schemas.microsoft.com/office/drawing/2014/main" id="{E2461920-3E00-424F-99D5-380D7EBBA78F}"/>
              </a:ext>
            </a:extLst>
          </p:cNvPr>
          <p:cNvSpPr txBox="1"/>
          <p:nvPr/>
        </p:nvSpPr>
        <p:spPr>
          <a:xfrm>
            <a:off x="437651" y="3731060"/>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2" name="TextBox 81">
            <a:extLst>
              <a:ext uri="{FF2B5EF4-FFF2-40B4-BE49-F238E27FC236}">
                <a16:creationId xmlns:a16="http://schemas.microsoft.com/office/drawing/2014/main" id="{76576B3D-5835-463E-B08D-DA3F425573E8}"/>
              </a:ext>
            </a:extLst>
          </p:cNvPr>
          <p:cNvSpPr txBox="1"/>
          <p:nvPr/>
        </p:nvSpPr>
        <p:spPr>
          <a:xfrm>
            <a:off x="515987" y="4809912"/>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84" name="Graphic 83">
            <a:extLst>
              <a:ext uri="{FF2B5EF4-FFF2-40B4-BE49-F238E27FC236}">
                <a16:creationId xmlns:a16="http://schemas.microsoft.com/office/drawing/2014/main" id="{D212C014-12F5-434F-B2D1-C37B0A9BFA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5189" y="4402184"/>
            <a:ext cx="381942" cy="381942"/>
          </a:xfrm>
          <a:prstGeom prst="rect">
            <a:avLst/>
          </a:prstGeom>
        </p:spPr>
      </p:pic>
      <p:sp>
        <p:nvSpPr>
          <p:cNvPr id="75" name="Arrow: Chevron 74">
            <a:extLst>
              <a:ext uri="{FF2B5EF4-FFF2-40B4-BE49-F238E27FC236}">
                <a16:creationId xmlns:a16="http://schemas.microsoft.com/office/drawing/2014/main" id="{79112EFE-13BF-4A6C-8823-616E070546C9}"/>
              </a:ext>
            </a:extLst>
          </p:cNvPr>
          <p:cNvSpPr/>
          <p:nvPr/>
        </p:nvSpPr>
        <p:spPr>
          <a:xfrm>
            <a:off x="4341257" y="6370966"/>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Analyze</a:t>
            </a:r>
          </a:p>
        </p:txBody>
      </p:sp>
      <p:sp>
        <p:nvSpPr>
          <p:cNvPr id="76" name="Arrow: Chevron 75">
            <a:extLst>
              <a:ext uri="{FF2B5EF4-FFF2-40B4-BE49-F238E27FC236}">
                <a16:creationId xmlns:a16="http://schemas.microsoft.com/office/drawing/2014/main" id="{BC3830B3-9C7A-4152-9FD0-98C09B8B7612}"/>
              </a:ext>
            </a:extLst>
          </p:cNvPr>
          <p:cNvSpPr/>
          <p:nvPr/>
        </p:nvSpPr>
        <p:spPr>
          <a:xfrm>
            <a:off x="6125655" y="6372799"/>
            <a:ext cx="18288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4) Publish</a:t>
            </a:r>
          </a:p>
        </p:txBody>
      </p:sp>
      <p:pic>
        <p:nvPicPr>
          <p:cNvPr id="6146" name="Picture 2" descr="Data Visualization | Microsoft Power BI">
            <a:extLst>
              <a:ext uri="{FF2B5EF4-FFF2-40B4-BE49-F238E27FC236}">
                <a16:creationId xmlns:a16="http://schemas.microsoft.com/office/drawing/2014/main" id="{8655C800-CECB-4F4F-AD89-0E4E7B392B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0286" y="3548285"/>
            <a:ext cx="1199610" cy="629795"/>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Rounded Corners 76">
            <a:extLst>
              <a:ext uri="{FF2B5EF4-FFF2-40B4-BE49-F238E27FC236}">
                <a16:creationId xmlns:a16="http://schemas.microsoft.com/office/drawing/2014/main" id="{18A72943-56EF-4339-BCA4-DB6E5EAA0837}"/>
              </a:ext>
            </a:extLst>
          </p:cNvPr>
          <p:cNvSpPr/>
          <p:nvPr/>
        </p:nvSpPr>
        <p:spPr>
          <a:xfrm>
            <a:off x="2024340" y="2095182"/>
            <a:ext cx="5821462"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9" name="Picture 2">
            <a:extLst>
              <a:ext uri="{FF2B5EF4-FFF2-40B4-BE49-F238E27FC236}">
                <a16:creationId xmlns:a16="http://schemas.microsoft.com/office/drawing/2014/main" id="{BF637BC0-2F9E-4708-9912-5E8852B9B5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4718" y="2317845"/>
            <a:ext cx="570704" cy="33059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8655612E-C7A9-42F6-984F-8097920830F8}"/>
              </a:ext>
            </a:extLst>
          </p:cNvPr>
          <p:cNvSpPr txBox="1"/>
          <p:nvPr/>
        </p:nvSpPr>
        <p:spPr>
          <a:xfrm>
            <a:off x="2332954" y="2307517"/>
            <a:ext cx="29780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f</a:t>
            </a:r>
            <a:r>
              <a:rPr kumimoji="0" lang="en-US" sz="1800" b="0" i="0" u="none" strike="noStrike" kern="1200" cap="none" spc="0" normalizeH="0" baseline="0" noProof="0" err="1">
                <a:ln>
                  <a:noFill/>
                </a:ln>
                <a:solidFill>
                  <a:srgbClr val="243A5E"/>
                </a:solidFill>
                <a:effectLst/>
                <a:uLnTx/>
                <a:uFillTx/>
                <a:latin typeface="Segoe UI Semibold" panose="020B0702040204020203" pitchFamily="34" charset="0"/>
                <a:ea typeface="+mn-ea"/>
                <a:cs typeface="Segoe UI Semibold" panose="020B0702040204020203" pitchFamily="34" charset="0"/>
              </a:rPr>
              <a:t>ramework</a:t>
            </a:r>
            <a:endPar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95" name="Rectangle: Rounded Corners 94">
            <a:extLst>
              <a:ext uri="{FF2B5EF4-FFF2-40B4-BE49-F238E27FC236}">
                <a16:creationId xmlns:a16="http://schemas.microsoft.com/office/drawing/2014/main" id="{5AD6C39E-D4BD-491E-B731-E5591C52A42A}"/>
              </a:ext>
            </a:extLst>
          </p:cNvPr>
          <p:cNvSpPr/>
          <p:nvPr/>
        </p:nvSpPr>
        <p:spPr>
          <a:xfrm>
            <a:off x="2030243" y="1293879"/>
            <a:ext cx="7361266" cy="777240"/>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Rounded Corners 95">
            <a:extLst>
              <a:ext uri="{FF2B5EF4-FFF2-40B4-BE49-F238E27FC236}">
                <a16:creationId xmlns:a16="http://schemas.microsoft.com/office/drawing/2014/main" id="{F07443DB-3FC5-4EF3-A760-4C848C070A0F}"/>
              </a:ext>
            </a:extLst>
          </p:cNvPr>
          <p:cNvSpPr/>
          <p:nvPr/>
        </p:nvSpPr>
        <p:spPr>
          <a:xfrm>
            <a:off x="7872985" y="1739111"/>
            <a:ext cx="1528556" cy="1173173"/>
          </a:xfrm>
          <a:prstGeom prst="roundRect">
            <a:avLst>
              <a:gd name="adj" fmla="val 4419"/>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Rounded Corners 135">
            <a:extLst>
              <a:ext uri="{FF2B5EF4-FFF2-40B4-BE49-F238E27FC236}">
                <a16:creationId xmlns:a16="http://schemas.microsoft.com/office/drawing/2014/main" id="{CD2D0C23-C0E0-45B2-B29E-42ED78CB2A38}"/>
              </a:ext>
            </a:extLst>
          </p:cNvPr>
          <p:cNvSpPr/>
          <p:nvPr/>
        </p:nvSpPr>
        <p:spPr>
          <a:xfrm>
            <a:off x="2034866" y="1281437"/>
            <a:ext cx="7382372" cy="1609113"/>
          </a:xfrm>
          <a:prstGeom prst="roundRect">
            <a:avLst>
              <a:gd name="adj" fmla="val 1411"/>
            </a:avLst>
          </a:prstGeom>
          <a:noFill/>
          <a:ln w="50800">
            <a:solidFill>
              <a:srgbClr val="FFC30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9EBF8351-2F2A-4809-B19A-2A8396BD350A}"/>
              </a:ext>
            </a:extLst>
          </p:cNvPr>
          <p:cNvSpPr txBox="1"/>
          <p:nvPr/>
        </p:nvSpPr>
        <p:spPr>
          <a:xfrm>
            <a:off x="2292268" y="1472667"/>
            <a:ext cx="45393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modules, schemas, packages</a:t>
            </a:r>
          </a:p>
        </p:txBody>
      </p:sp>
      <p:pic>
        <p:nvPicPr>
          <p:cNvPr id="138" name="Picture 2">
            <a:extLst>
              <a:ext uri="{FF2B5EF4-FFF2-40B4-BE49-F238E27FC236}">
                <a16:creationId xmlns:a16="http://schemas.microsoft.com/office/drawing/2014/main" id="{2F6E7543-312F-4174-BBA9-7AD9E768BB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73114" y="1483517"/>
            <a:ext cx="570704" cy="33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43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9DC47B33-9ADA-46A4-8320-44A111705F4B}"/>
              </a:ext>
            </a:extLst>
          </p:cNvPr>
          <p:cNvSpPr/>
          <p:nvPr/>
        </p:nvSpPr>
        <p:spPr>
          <a:xfrm>
            <a:off x="3574547" y="2585737"/>
            <a:ext cx="910165"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endParaRPr kumimoji="0" lang="en-US" sz="16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DEAC54B8-1828-4658-82DE-0A1DD49BAC22}"/>
              </a:ext>
            </a:extLst>
          </p:cNvPr>
          <p:cNvSpPr/>
          <p:nvPr/>
        </p:nvSpPr>
        <p:spPr>
          <a:xfrm>
            <a:off x="1628903" y="2042303"/>
            <a:ext cx="1380840" cy="1894265"/>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21" y="2670765"/>
            <a:ext cx="671512" cy="671512"/>
          </a:xfrm>
          <a:prstGeom prst="rect">
            <a:avLst/>
          </a:prstGeom>
        </p:spPr>
      </p:pic>
      <p:sp>
        <p:nvSpPr>
          <p:cNvPr id="2" name="TextBox 1">
            <a:extLst>
              <a:ext uri="{FF2B5EF4-FFF2-40B4-BE49-F238E27FC236}">
                <a16:creationId xmlns:a16="http://schemas.microsoft.com/office/drawing/2014/main" id="{F00B6A24-D0C4-449F-B8F8-C67FEE33DCA8}"/>
              </a:ext>
            </a:extLst>
          </p:cNvPr>
          <p:cNvSpPr txBox="1"/>
          <p:nvPr/>
        </p:nvSpPr>
        <p:spPr>
          <a:xfrm>
            <a:off x="1752177" y="2176341"/>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Stage 1</a:t>
            </a:r>
          </a:p>
        </p:txBody>
      </p:sp>
      <p:cxnSp>
        <p:nvCxnSpPr>
          <p:cNvPr id="195" name="Straight Arrow Connector 194">
            <a:extLst>
              <a:ext uri="{FF2B5EF4-FFF2-40B4-BE49-F238E27FC236}">
                <a16:creationId xmlns:a16="http://schemas.microsoft.com/office/drawing/2014/main" id="{8AF20711-935F-470D-9708-D8D30A139DEC}"/>
              </a:ext>
            </a:extLst>
          </p:cNvPr>
          <p:cNvCxnSpPr>
            <a:cxnSpLocks/>
            <a:endCxn id="145" idx="1"/>
          </p:cNvCxnSpPr>
          <p:nvPr/>
        </p:nvCxnSpPr>
        <p:spPr>
          <a:xfrm>
            <a:off x="3029884" y="2764502"/>
            <a:ext cx="544663" cy="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A9E94ABA-C665-4BE2-800A-4EF8556ABAF8}"/>
              </a:ext>
            </a:extLst>
          </p:cNvPr>
          <p:cNvCxnSpPr>
            <a:cxnSpLocks/>
          </p:cNvCxnSpPr>
          <p:nvPr/>
        </p:nvCxnSpPr>
        <p:spPr>
          <a:xfrm flipV="1">
            <a:off x="4507525" y="2764502"/>
            <a:ext cx="480759" cy="5596"/>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90F29C6-ADD6-4D50-9D3F-00AAC1DA5F1F}"/>
              </a:ext>
            </a:extLst>
          </p:cNvPr>
          <p:cNvSpPr txBox="1"/>
          <p:nvPr/>
        </p:nvSpPr>
        <p:spPr>
          <a:xfrm>
            <a:off x="1479332" y="5640697"/>
            <a:ext cx="17559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Raw Data</a:t>
            </a:r>
          </a:p>
        </p:txBody>
      </p:sp>
      <p:sp>
        <p:nvSpPr>
          <p:cNvPr id="52" name="Rectangle: Rounded Corners 51">
            <a:extLst>
              <a:ext uri="{FF2B5EF4-FFF2-40B4-BE49-F238E27FC236}">
                <a16:creationId xmlns:a16="http://schemas.microsoft.com/office/drawing/2014/main" id="{D4DA04DF-E400-41D6-AB61-57DFE790EC80}"/>
              </a:ext>
            </a:extLst>
          </p:cNvPr>
          <p:cNvSpPr/>
          <p:nvPr/>
        </p:nvSpPr>
        <p:spPr>
          <a:xfrm>
            <a:off x="5015357" y="1989148"/>
            <a:ext cx="1767637" cy="2021795"/>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1109DA7-6C5D-475E-9F4E-22A575804F3B}"/>
              </a:ext>
            </a:extLst>
          </p:cNvPr>
          <p:cNvSpPr txBox="1"/>
          <p:nvPr/>
        </p:nvSpPr>
        <p:spPr>
          <a:xfrm>
            <a:off x="5420396" y="2094354"/>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Stage 2</a:t>
            </a:r>
          </a:p>
        </p:txBody>
      </p:sp>
      <p:sp>
        <p:nvSpPr>
          <p:cNvPr id="58" name="Rectangle: Rounded Corners 57">
            <a:extLst>
              <a:ext uri="{FF2B5EF4-FFF2-40B4-BE49-F238E27FC236}">
                <a16:creationId xmlns:a16="http://schemas.microsoft.com/office/drawing/2014/main" id="{5DFEF9E2-2683-4CA1-AB68-99587DC90DA8}"/>
              </a:ext>
            </a:extLst>
          </p:cNvPr>
          <p:cNvSpPr/>
          <p:nvPr/>
        </p:nvSpPr>
        <p:spPr>
          <a:xfrm>
            <a:off x="7113512" y="3594792"/>
            <a:ext cx="1255637"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publish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016434EB-18D8-4CC5-B8AB-75D562211EEE}"/>
              </a:ext>
            </a:extLst>
          </p:cNvPr>
          <p:cNvSpPr/>
          <p:nvPr/>
        </p:nvSpPr>
        <p:spPr bwMode="auto">
          <a:xfrm>
            <a:off x="1077654" y="5086695"/>
            <a:ext cx="2462349" cy="483779"/>
          </a:xfrm>
          <a:prstGeom prst="rect">
            <a:avLst/>
          </a:prstGeom>
          <a:solidFill>
            <a:srgbClr val="CD7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Bronze</a:t>
            </a:r>
            <a:endParaRPr kumimoji="0" lang="en-US" sz="1800" b="0" i="0" u="none" strike="noStrike" kern="1200" cap="none" spc="0" normalizeH="0" baseline="0" noProof="0" err="1">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71" name="Rectangle 70">
            <a:extLst>
              <a:ext uri="{FF2B5EF4-FFF2-40B4-BE49-F238E27FC236}">
                <a16:creationId xmlns:a16="http://schemas.microsoft.com/office/drawing/2014/main" id="{543D0296-95D2-4D85-AE44-4807234B3C02}"/>
              </a:ext>
            </a:extLst>
          </p:cNvPr>
          <p:cNvSpPr/>
          <p:nvPr/>
        </p:nvSpPr>
        <p:spPr bwMode="auto">
          <a:xfrm>
            <a:off x="4739250" y="5091621"/>
            <a:ext cx="2462349" cy="4837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Silver</a:t>
            </a:r>
            <a:endParaRPr kumimoji="0" lang="en-US" sz="1800" b="0" i="0" u="none" strike="noStrike" kern="1200" cap="none" spc="0" normalizeH="0" baseline="0" noProof="0" err="1">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73" name="Rectangle 72">
            <a:extLst>
              <a:ext uri="{FF2B5EF4-FFF2-40B4-BE49-F238E27FC236}">
                <a16:creationId xmlns:a16="http://schemas.microsoft.com/office/drawing/2014/main" id="{49938D9E-CA5F-4E9A-A0BC-9BD7E5A0AE4A}"/>
              </a:ext>
            </a:extLst>
          </p:cNvPr>
          <p:cNvSpPr/>
          <p:nvPr/>
        </p:nvSpPr>
        <p:spPr bwMode="auto">
          <a:xfrm>
            <a:off x="8369149" y="5071204"/>
            <a:ext cx="2462349" cy="48377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Gold</a:t>
            </a:r>
            <a:endParaRPr kumimoji="0" lang="en-US" sz="1800" b="0" i="0" u="none" strike="noStrike" kern="1200" cap="none" spc="0" normalizeH="0" baseline="0" noProof="0" err="1">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74" name="TextBox 73">
            <a:extLst>
              <a:ext uri="{FF2B5EF4-FFF2-40B4-BE49-F238E27FC236}">
                <a16:creationId xmlns:a16="http://schemas.microsoft.com/office/drawing/2014/main" id="{86917841-C11D-4D6A-8032-516F7DC6DB4F}"/>
              </a:ext>
            </a:extLst>
          </p:cNvPr>
          <p:cNvSpPr txBox="1"/>
          <p:nvPr/>
        </p:nvSpPr>
        <p:spPr>
          <a:xfrm>
            <a:off x="4703562" y="5692246"/>
            <a:ext cx="23451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Query Ready Data</a:t>
            </a:r>
          </a:p>
        </p:txBody>
      </p:sp>
      <p:sp>
        <p:nvSpPr>
          <p:cNvPr id="76" name="TextBox 75">
            <a:extLst>
              <a:ext uri="{FF2B5EF4-FFF2-40B4-BE49-F238E27FC236}">
                <a16:creationId xmlns:a16="http://schemas.microsoft.com/office/drawing/2014/main" id="{2E260518-89EA-4AC2-B388-2877526BA7DD}"/>
              </a:ext>
            </a:extLst>
          </p:cNvPr>
          <p:cNvSpPr txBox="1"/>
          <p:nvPr/>
        </p:nvSpPr>
        <p:spPr>
          <a:xfrm>
            <a:off x="7885543" y="5692246"/>
            <a:ext cx="35115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Report /Model Ready Data</a:t>
            </a:r>
          </a:p>
        </p:txBody>
      </p:sp>
      <p:cxnSp>
        <p:nvCxnSpPr>
          <p:cNvPr id="90" name="Straight Arrow Connector 89">
            <a:extLst>
              <a:ext uri="{FF2B5EF4-FFF2-40B4-BE49-F238E27FC236}">
                <a16:creationId xmlns:a16="http://schemas.microsoft.com/office/drawing/2014/main" id="{25B72E13-CB3A-46B0-9B53-41F1D2B340AC}"/>
              </a:ext>
            </a:extLst>
          </p:cNvPr>
          <p:cNvCxnSpPr>
            <a:cxnSpLocks/>
            <a:stCxn id="58" idx="3"/>
          </p:cNvCxnSpPr>
          <p:nvPr/>
        </p:nvCxnSpPr>
        <p:spPr>
          <a:xfrm>
            <a:off x="8369149" y="3773558"/>
            <a:ext cx="347970"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FB07003-F748-424A-8E7B-78CA398E3A64}"/>
              </a:ext>
            </a:extLst>
          </p:cNvPr>
          <p:cNvCxnSpPr>
            <a:cxnSpLocks/>
            <a:endCxn id="58" idx="1"/>
          </p:cNvCxnSpPr>
          <p:nvPr/>
        </p:nvCxnSpPr>
        <p:spPr>
          <a:xfrm flipV="1">
            <a:off x="6782994" y="3773558"/>
            <a:ext cx="330518" cy="2"/>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B74573A-0521-4D0A-97D7-914BDC1D86EB}"/>
              </a:ext>
            </a:extLst>
          </p:cNvPr>
          <p:cNvSpPr txBox="1"/>
          <p:nvPr/>
        </p:nvSpPr>
        <p:spPr>
          <a:xfrm>
            <a:off x="220008" y="74292"/>
            <a:ext cx="296324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Data lake structure</a:t>
            </a:r>
          </a:p>
        </p:txBody>
      </p:sp>
      <p:sp>
        <p:nvSpPr>
          <p:cNvPr id="36" name="Rectangle: Rounded Corners 35">
            <a:extLst>
              <a:ext uri="{FF2B5EF4-FFF2-40B4-BE49-F238E27FC236}">
                <a16:creationId xmlns:a16="http://schemas.microsoft.com/office/drawing/2014/main" id="{A6F16444-448F-4320-8F47-AC4F4981476B}"/>
              </a:ext>
            </a:extLst>
          </p:cNvPr>
          <p:cNvSpPr/>
          <p:nvPr/>
        </p:nvSpPr>
        <p:spPr>
          <a:xfrm>
            <a:off x="159766" y="2438405"/>
            <a:ext cx="1255637"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land</a:t>
            </a:r>
            <a:endParaRPr kumimoji="0" lang="en-US" sz="1600" b="0" i="0" u="none" strike="noStrike" kern="1200" cap="none" spc="0" normalizeH="0" baseline="0" noProof="0" dirty="0">
              <a:ln>
                <a:noFill/>
              </a:ln>
              <a:solidFill>
                <a:srgbClr val="00B0F0"/>
              </a:soli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B25939C3-712A-4F4D-8FE5-9FC95165CCDF}"/>
              </a:ext>
            </a:extLst>
          </p:cNvPr>
          <p:cNvCxnSpPr>
            <a:cxnSpLocks/>
            <a:stCxn id="36" idx="3"/>
          </p:cNvCxnSpPr>
          <p:nvPr/>
        </p:nvCxnSpPr>
        <p:spPr>
          <a:xfrm>
            <a:off x="1415403" y="2617171"/>
            <a:ext cx="242471"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7CB19669-EF26-48F9-A4A5-4659E3973D53}"/>
              </a:ext>
            </a:extLst>
          </p:cNvPr>
          <p:cNvSpPr/>
          <p:nvPr/>
        </p:nvSpPr>
        <p:spPr>
          <a:xfrm>
            <a:off x="8699667" y="2010906"/>
            <a:ext cx="1767637" cy="2021795"/>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05C8654-9389-45D2-BCD7-801B23C5C27D}"/>
              </a:ext>
            </a:extLst>
          </p:cNvPr>
          <p:cNvSpPr txBox="1"/>
          <p:nvPr/>
        </p:nvSpPr>
        <p:spPr>
          <a:xfrm>
            <a:off x="9098618" y="2183715"/>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Stage 3</a:t>
            </a:r>
          </a:p>
        </p:txBody>
      </p:sp>
      <p:pic>
        <p:nvPicPr>
          <p:cNvPr id="6" name="Picture 5" descr="Logo&#10;&#10;Description automatically generated">
            <a:extLst>
              <a:ext uri="{FF2B5EF4-FFF2-40B4-BE49-F238E27FC236}">
                <a16:creationId xmlns:a16="http://schemas.microsoft.com/office/drawing/2014/main" id="{3F489685-3034-49DB-937E-8F93824DE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160" y="2508116"/>
            <a:ext cx="996810" cy="996810"/>
          </a:xfrm>
          <a:prstGeom prst="rect">
            <a:avLst/>
          </a:prstGeom>
        </p:spPr>
      </p:pic>
      <p:pic>
        <p:nvPicPr>
          <p:cNvPr id="72" name="Picture 71" descr="Logo&#10;&#10;Description automatically generated">
            <a:extLst>
              <a:ext uri="{FF2B5EF4-FFF2-40B4-BE49-F238E27FC236}">
                <a16:creationId xmlns:a16="http://schemas.microsoft.com/office/drawing/2014/main" id="{47EC77D7-F9A1-412F-9217-EE0685B59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618" y="2431832"/>
            <a:ext cx="996810" cy="996810"/>
          </a:xfrm>
          <a:prstGeom prst="rect">
            <a:avLst/>
          </a:prstGeom>
        </p:spPr>
      </p:pic>
      <p:cxnSp>
        <p:nvCxnSpPr>
          <p:cNvPr id="29" name="Straight Arrow Connector 28">
            <a:extLst>
              <a:ext uri="{FF2B5EF4-FFF2-40B4-BE49-F238E27FC236}">
                <a16:creationId xmlns:a16="http://schemas.microsoft.com/office/drawing/2014/main" id="{F74BCF72-CE8A-46B5-8284-77A1CEC11142}"/>
              </a:ext>
            </a:extLst>
          </p:cNvPr>
          <p:cNvCxnSpPr>
            <a:cxnSpLocks/>
          </p:cNvCxnSpPr>
          <p:nvPr/>
        </p:nvCxnSpPr>
        <p:spPr>
          <a:xfrm flipH="1">
            <a:off x="4659747" y="3129852"/>
            <a:ext cx="355610"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8810E-D71F-4076-949C-27FC8ED8E456}"/>
              </a:ext>
            </a:extLst>
          </p:cNvPr>
          <p:cNvCxnSpPr>
            <a:cxnSpLocks/>
          </p:cNvCxnSpPr>
          <p:nvPr/>
        </p:nvCxnSpPr>
        <p:spPr>
          <a:xfrm>
            <a:off x="10478306" y="3755524"/>
            <a:ext cx="582318"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See the source image">
            <a:extLst>
              <a:ext uri="{FF2B5EF4-FFF2-40B4-BE49-F238E27FC236}">
                <a16:creationId xmlns:a16="http://schemas.microsoft.com/office/drawing/2014/main" id="{9416C652-62C2-44E9-08FA-244C96562B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0916" y="3179507"/>
            <a:ext cx="830569" cy="83056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886401B2-C964-4DEA-8B5E-8EAFEEB7CFFF}"/>
              </a:ext>
            </a:extLst>
          </p:cNvPr>
          <p:cNvSpPr/>
          <p:nvPr/>
        </p:nvSpPr>
        <p:spPr>
          <a:xfrm>
            <a:off x="3749582" y="3023411"/>
            <a:ext cx="910165"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refine</a:t>
            </a:r>
            <a:endParaRPr kumimoji="0" lang="en-US" sz="1600" b="0" i="0" u="none" strike="noStrike" kern="1200" cap="none" spc="0" normalizeH="0" baseline="0" noProof="0" dirty="0">
              <a:ln>
                <a:noFill/>
              </a:ln>
              <a:solidFill>
                <a:srgbClr val="00B0F0"/>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C4C7A003-B524-49F4-80E5-FF72BA509862}"/>
              </a:ext>
            </a:extLst>
          </p:cNvPr>
          <p:cNvCxnSpPr>
            <a:cxnSpLocks/>
          </p:cNvCxnSpPr>
          <p:nvPr/>
        </p:nvCxnSpPr>
        <p:spPr>
          <a:xfrm>
            <a:off x="4659747" y="3304658"/>
            <a:ext cx="373180"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359DCB3-6F70-48DE-AF6D-0B512FFDD12E}"/>
              </a:ext>
            </a:extLst>
          </p:cNvPr>
          <p:cNvCxnSpPr>
            <a:cxnSpLocks/>
          </p:cNvCxnSpPr>
          <p:nvPr/>
        </p:nvCxnSpPr>
        <p:spPr>
          <a:xfrm flipH="1">
            <a:off x="4663854" y="3659712"/>
            <a:ext cx="355610"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96A9A800-412A-4B5D-9A31-166C24B14855}"/>
              </a:ext>
            </a:extLst>
          </p:cNvPr>
          <p:cNvSpPr/>
          <p:nvPr/>
        </p:nvSpPr>
        <p:spPr>
          <a:xfrm>
            <a:off x="3753689" y="3553271"/>
            <a:ext cx="910165"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enrich</a:t>
            </a:r>
            <a:endParaRPr kumimoji="0" lang="en-US" sz="1600" b="0" i="0" u="none" strike="noStrike" kern="1200" cap="none" spc="0" normalizeH="0" baseline="0" noProof="0" dirty="0">
              <a:ln>
                <a:noFill/>
              </a:ln>
              <a:solidFill>
                <a:srgbClr val="00B0F0"/>
              </a:solidFill>
              <a:effectLst/>
              <a:uLnTx/>
              <a:uFillTx/>
              <a:latin typeface="Segoe UI"/>
              <a:ea typeface="+mn-ea"/>
              <a:cs typeface="+mn-cs"/>
            </a:endParaRPr>
          </a:p>
        </p:txBody>
      </p:sp>
      <p:cxnSp>
        <p:nvCxnSpPr>
          <p:cNvPr id="50" name="Straight Arrow Connector 49">
            <a:extLst>
              <a:ext uri="{FF2B5EF4-FFF2-40B4-BE49-F238E27FC236}">
                <a16:creationId xmlns:a16="http://schemas.microsoft.com/office/drawing/2014/main" id="{B0A89C41-BCF5-4831-854F-057A45CC18BB}"/>
              </a:ext>
            </a:extLst>
          </p:cNvPr>
          <p:cNvCxnSpPr>
            <a:cxnSpLocks/>
          </p:cNvCxnSpPr>
          <p:nvPr/>
        </p:nvCxnSpPr>
        <p:spPr>
          <a:xfrm>
            <a:off x="4663854" y="3834518"/>
            <a:ext cx="373180"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437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859E31E-9996-4BCB-88EA-3E7DD8E074B2}"/>
              </a:ext>
            </a:extLst>
          </p:cNvPr>
          <p:cNvSpPr txBox="1"/>
          <p:nvPr/>
        </p:nvSpPr>
        <p:spPr>
          <a:xfrm>
            <a:off x="482806" y="101052"/>
            <a:ext cx="397557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Processing Steps Defined</a:t>
            </a:r>
          </a:p>
        </p:txBody>
      </p:sp>
      <p:sp>
        <p:nvSpPr>
          <p:cNvPr id="15" name="Rectangle: Rounded Corners 14">
            <a:extLst>
              <a:ext uri="{FF2B5EF4-FFF2-40B4-BE49-F238E27FC236}">
                <a16:creationId xmlns:a16="http://schemas.microsoft.com/office/drawing/2014/main" id="{9D3BD648-53E9-4EF3-9C96-0BE43642B3D1}"/>
              </a:ext>
            </a:extLst>
          </p:cNvPr>
          <p:cNvSpPr/>
          <p:nvPr/>
        </p:nvSpPr>
        <p:spPr>
          <a:xfrm>
            <a:off x="1651269" y="1033020"/>
            <a:ext cx="8586885" cy="78339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extract from source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land in original format, in batches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no validation done at this point, no transformations</a:t>
            </a:r>
          </a:p>
        </p:txBody>
      </p:sp>
      <p:sp>
        <p:nvSpPr>
          <p:cNvPr id="16" name="Rectangle: Rounded Corners 15">
            <a:extLst>
              <a:ext uri="{FF2B5EF4-FFF2-40B4-BE49-F238E27FC236}">
                <a16:creationId xmlns:a16="http://schemas.microsoft.com/office/drawing/2014/main" id="{F0F6448F-9073-482A-B3B5-DE86FCAEF4A0}"/>
              </a:ext>
            </a:extLst>
          </p:cNvPr>
          <p:cNvSpPr/>
          <p:nvPr/>
        </p:nvSpPr>
        <p:spPr>
          <a:xfrm>
            <a:off x="1651269" y="2131647"/>
            <a:ext cx="8586885" cy="1203574"/>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process inbound batch files (parse and read into a </a:t>
            </a:r>
            <a:r>
              <a:rPr kumimoji="0" lang="en-US" sz="1400" b="0" i="0" u="none" strike="noStrike" kern="1200" cap="none" spc="0" normalizeH="0" baseline="0" noProof="0" dirty="0" err="1">
                <a:ln>
                  <a:noFill/>
                </a:ln>
                <a:solidFill>
                  <a:srgbClr val="000000"/>
                </a:solidFill>
                <a:effectLst/>
                <a:uLnTx/>
                <a:uFillTx/>
                <a:latin typeface="Segoe UI"/>
                <a:ea typeface="+mn-ea"/>
                <a:cs typeface="+mn-cs"/>
              </a:rPr>
              <a:t>dataframe</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sanity check (validation only at the batch level to ensure it’s a reasonable dataset to be merged 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add unique id at the entity level if needed (when merging data from multiple </a:t>
            </a:r>
            <a:r>
              <a:rPr kumimoji="0" lang="en-US" sz="1400" b="0" i="0" u="none" strike="noStrike" kern="1200" cap="none" spc="0" normalizeH="0" baseline="0" noProof="0" dirty="0" err="1">
                <a:ln>
                  <a:noFill/>
                </a:ln>
                <a:solidFill>
                  <a:srgbClr val="000000"/>
                </a:solidFill>
                <a:effectLst/>
                <a:uLnTx/>
                <a:uFillTx/>
                <a:latin typeface="Segoe UI"/>
                <a:ea typeface="+mn-ea"/>
                <a:cs typeface="+mn-cs"/>
              </a:rPr>
              <a:t>db’s</a:t>
            </a: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r>
              <a:rPr kumimoji="0" lang="en-US" sz="1400" b="0" i="0" u="none" strike="noStrike" kern="1200" cap="none" spc="0" normalizeH="0" baseline="0" noProof="0" dirty="0" err="1">
                <a:ln>
                  <a:noFill/>
                </a:ln>
                <a:solidFill>
                  <a:srgbClr val="000000"/>
                </a:solidFill>
                <a:effectLst/>
                <a:uLnTx/>
                <a:uFillTx/>
                <a:latin typeface="Segoe UI"/>
                <a:ea typeface="+mn-ea"/>
                <a:cs typeface="+mn-cs"/>
              </a:rPr>
              <a:t>eg</a:t>
            </a: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r>
              <a:rPr kumimoji="0" lang="en-US" sz="1400" b="0" i="0" u="none" strike="noStrike" kern="1200" cap="none" spc="0" normalizeH="0" baseline="0" noProof="0" dirty="0" err="1">
                <a:ln>
                  <a:noFill/>
                </a:ln>
                <a:solidFill>
                  <a:srgbClr val="000000"/>
                </a:solidFill>
                <a:effectLst/>
                <a:uLnTx/>
                <a:uFillTx/>
                <a:latin typeface="Segoe UI"/>
                <a:ea typeface="+mn-ea"/>
                <a:cs typeface="+mn-cs"/>
              </a:rPr>
              <a:t>EdFi</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no data loss (no data is dropped on the floor)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merge into delta lake (rename columns to remove spaces to satisfy parquet requirements)</a:t>
            </a:r>
          </a:p>
        </p:txBody>
      </p:sp>
      <p:sp>
        <p:nvSpPr>
          <p:cNvPr id="33" name="Rectangle: Rounded Corners 32">
            <a:extLst>
              <a:ext uri="{FF2B5EF4-FFF2-40B4-BE49-F238E27FC236}">
                <a16:creationId xmlns:a16="http://schemas.microsoft.com/office/drawing/2014/main" id="{D13299A2-48C4-45AF-BF08-B4B3F955D0DB}"/>
              </a:ext>
            </a:extLst>
          </p:cNvPr>
          <p:cNvSpPr/>
          <p:nvPr/>
        </p:nvSpPr>
        <p:spPr>
          <a:xfrm>
            <a:off x="1037699" y="731137"/>
            <a:ext cx="1227139"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1) land</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145" name="Rectangle: Rounded Corners 144">
            <a:extLst>
              <a:ext uri="{FF2B5EF4-FFF2-40B4-BE49-F238E27FC236}">
                <a16:creationId xmlns:a16="http://schemas.microsoft.com/office/drawing/2014/main" id="{9DC47B33-9ADA-46A4-8320-44A111705F4B}"/>
              </a:ext>
            </a:extLst>
          </p:cNvPr>
          <p:cNvSpPr/>
          <p:nvPr/>
        </p:nvSpPr>
        <p:spPr>
          <a:xfrm>
            <a:off x="1004812" y="1890316"/>
            <a:ext cx="1084802"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2) ingest</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BA4433BE-B844-4CE1-9DB0-9FABE4F3CF14}"/>
              </a:ext>
            </a:extLst>
          </p:cNvPr>
          <p:cNvSpPr/>
          <p:nvPr/>
        </p:nvSpPr>
        <p:spPr>
          <a:xfrm>
            <a:off x="1651269" y="3670359"/>
            <a:ext cx="8586885" cy="79493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include schema info (data types)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transformations (json flattening, generate </a:t>
            </a:r>
            <a:r>
              <a:rPr kumimoji="0" lang="en-US" sz="1400" b="0" i="0" u="none" strike="noStrike" kern="1200" cap="none" spc="0" normalizeH="0" baseline="0" noProof="0" dirty="0" err="1">
                <a:ln>
                  <a:noFill/>
                </a:ln>
                <a:solidFill>
                  <a:srgbClr val="000000"/>
                </a:solidFill>
                <a:effectLst/>
                <a:uLnTx/>
                <a:uFillTx/>
                <a:latin typeface="Segoe UI"/>
                <a:ea typeface="+mn-ea"/>
                <a:cs typeface="+mn-cs"/>
              </a:rPr>
              <a:t>hkey</a:t>
            </a:r>
            <a:r>
              <a:rPr kumimoji="0" lang="en-US" sz="1400" b="0" i="0" u="none" strike="noStrike" kern="1200" cap="none" spc="0" normalizeH="0" baseline="0" noProof="0" dirty="0">
                <a:ln>
                  <a:noFill/>
                </a:ln>
                <a:solidFill>
                  <a:srgbClr val="000000"/>
                </a:solidFill>
                <a:effectLst/>
                <a:uLnTx/>
                <a:uFillTx/>
                <a:latin typeface="Segoe UI"/>
                <a:ea typeface="+mn-ea"/>
                <a:cs typeface="+mn-cs"/>
              </a:rPr>
              <a:t> values)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pseudonymization</a:t>
            </a:r>
          </a:p>
        </p:txBody>
      </p:sp>
      <p:sp>
        <p:nvSpPr>
          <p:cNvPr id="17" name="Rectangle: Rounded Corners 16">
            <a:extLst>
              <a:ext uri="{FF2B5EF4-FFF2-40B4-BE49-F238E27FC236}">
                <a16:creationId xmlns:a16="http://schemas.microsoft.com/office/drawing/2014/main" id="{D641FCFE-97A6-4ECC-98F2-864012385BD8}"/>
              </a:ext>
            </a:extLst>
          </p:cNvPr>
          <p:cNvSpPr/>
          <p:nvPr/>
        </p:nvSpPr>
        <p:spPr>
          <a:xfrm>
            <a:off x="1004812" y="3396598"/>
            <a:ext cx="1084802"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3) refine</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1EBDA786-5E35-4BD1-BDE4-33C49859108B}"/>
              </a:ext>
            </a:extLst>
          </p:cNvPr>
          <p:cNvSpPr/>
          <p:nvPr/>
        </p:nvSpPr>
        <p:spPr>
          <a:xfrm>
            <a:off x="1651269" y="4765367"/>
            <a:ext cx="8586885" cy="957735"/>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validation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transformations, aggregations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additional enrichment from other data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map to standard schemas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22DAE2CE-9746-4C1D-930D-FC5804EC11B1}"/>
              </a:ext>
            </a:extLst>
          </p:cNvPr>
          <p:cNvSpPr/>
          <p:nvPr/>
        </p:nvSpPr>
        <p:spPr>
          <a:xfrm>
            <a:off x="1004812" y="4499422"/>
            <a:ext cx="1084802"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4) enrich</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49B51467-74BF-47C0-B869-8E1E022930CC}"/>
              </a:ext>
            </a:extLst>
          </p:cNvPr>
          <p:cNvSpPr/>
          <p:nvPr/>
        </p:nvSpPr>
        <p:spPr>
          <a:xfrm>
            <a:off x="1651268" y="6049312"/>
            <a:ext cx="8586885" cy="7448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publish to data products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transformations to build star schema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compute aggregations</a:t>
            </a:r>
          </a:p>
        </p:txBody>
      </p:sp>
      <p:sp>
        <p:nvSpPr>
          <p:cNvPr id="58" name="Rectangle: Rounded Corners 57">
            <a:extLst>
              <a:ext uri="{FF2B5EF4-FFF2-40B4-BE49-F238E27FC236}">
                <a16:creationId xmlns:a16="http://schemas.microsoft.com/office/drawing/2014/main" id="{5DFEF9E2-2683-4CA1-AB68-99587DC90DA8}"/>
              </a:ext>
            </a:extLst>
          </p:cNvPr>
          <p:cNvSpPr/>
          <p:nvPr/>
        </p:nvSpPr>
        <p:spPr>
          <a:xfrm>
            <a:off x="1004812" y="5768737"/>
            <a:ext cx="1084802"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5) publish</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48498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9DC47B33-9ADA-46A4-8320-44A111705F4B}"/>
              </a:ext>
            </a:extLst>
          </p:cNvPr>
          <p:cNvSpPr/>
          <p:nvPr/>
        </p:nvSpPr>
        <p:spPr>
          <a:xfrm>
            <a:off x="4093574" y="1498838"/>
            <a:ext cx="914268"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2) ingest</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DEAC54B8-1828-4658-82DE-0A1DD49BAC22}"/>
              </a:ext>
            </a:extLst>
          </p:cNvPr>
          <p:cNvSpPr/>
          <p:nvPr/>
        </p:nvSpPr>
        <p:spPr>
          <a:xfrm>
            <a:off x="1247677" y="177954"/>
            <a:ext cx="2688329" cy="593652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550" y="5495791"/>
            <a:ext cx="505586" cy="505586"/>
          </a:xfrm>
          <a:prstGeom prst="rect">
            <a:avLst/>
          </a:prstGeom>
        </p:spPr>
      </p:pic>
      <p:sp>
        <p:nvSpPr>
          <p:cNvPr id="2" name="TextBox 1">
            <a:extLst>
              <a:ext uri="{FF2B5EF4-FFF2-40B4-BE49-F238E27FC236}">
                <a16:creationId xmlns:a16="http://schemas.microsoft.com/office/drawing/2014/main" id="{F00B6A24-D0C4-449F-B8F8-C67FEE33DCA8}"/>
              </a:ext>
            </a:extLst>
          </p:cNvPr>
          <p:cNvSpPr txBox="1"/>
          <p:nvPr/>
        </p:nvSpPr>
        <p:spPr>
          <a:xfrm>
            <a:off x="2011981" y="175518"/>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Stage 1</a:t>
            </a:r>
          </a:p>
        </p:txBody>
      </p:sp>
      <p:cxnSp>
        <p:nvCxnSpPr>
          <p:cNvPr id="195" name="Straight Arrow Connector 194">
            <a:extLst>
              <a:ext uri="{FF2B5EF4-FFF2-40B4-BE49-F238E27FC236}">
                <a16:creationId xmlns:a16="http://schemas.microsoft.com/office/drawing/2014/main" id="{8AF20711-935F-470D-9708-D8D30A139DEC}"/>
              </a:ext>
            </a:extLst>
          </p:cNvPr>
          <p:cNvCxnSpPr>
            <a:cxnSpLocks/>
            <a:endCxn id="145" idx="1"/>
          </p:cNvCxnSpPr>
          <p:nvPr/>
        </p:nvCxnSpPr>
        <p:spPr>
          <a:xfrm>
            <a:off x="3936006" y="1677604"/>
            <a:ext cx="157568"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90F29C6-ADD6-4D50-9D3F-00AAC1DA5F1F}"/>
              </a:ext>
            </a:extLst>
          </p:cNvPr>
          <p:cNvSpPr txBox="1"/>
          <p:nvPr/>
        </p:nvSpPr>
        <p:spPr>
          <a:xfrm>
            <a:off x="1561203" y="6159916"/>
            <a:ext cx="17559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Raw Data</a:t>
            </a:r>
          </a:p>
        </p:txBody>
      </p:sp>
      <p:sp>
        <p:nvSpPr>
          <p:cNvPr id="52" name="Rectangle: Rounded Corners 51">
            <a:extLst>
              <a:ext uri="{FF2B5EF4-FFF2-40B4-BE49-F238E27FC236}">
                <a16:creationId xmlns:a16="http://schemas.microsoft.com/office/drawing/2014/main" id="{D4DA04DF-E400-41D6-AB61-57DFE790EC80}"/>
              </a:ext>
            </a:extLst>
          </p:cNvPr>
          <p:cNvSpPr/>
          <p:nvPr/>
        </p:nvSpPr>
        <p:spPr>
          <a:xfrm>
            <a:off x="5077466" y="177952"/>
            <a:ext cx="2621505" cy="5953255"/>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1109DA7-6C5D-475E-9F4E-22A575804F3B}"/>
              </a:ext>
            </a:extLst>
          </p:cNvPr>
          <p:cNvSpPr txBox="1"/>
          <p:nvPr/>
        </p:nvSpPr>
        <p:spPr>
          <a:xfrm>
            <a:off x="6046444" y="175518"/>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Stage 2</a:t>
            </a:r>
          </a:p>
        </p:txBody>
      </p:sp>
      <p:sp>
        <p:nvSpPr>
          <p:cNvPr id="58" name="Rectangle: Rounded Corners 57">
            <a:extLst>
              <a:ext uri="{FF2B5EF4-FFF2-40B4-BE49-F238E27FC236}">
                <a16:creationId xmlns:a16="http://schemas.microsoft.com/office/drawing/2014/main" id="{5DFEF9E2-2683-4CA1-AB68-99587DC90DA8}"/>
              </a:ext>
            </a:extLst>
          </p:cNvPr>
          <p:cNvSpPr/>
          <p:nvPr/>
        </p:nvSpPr>
        <p:spPr>
          <a:xfrm>
            <a:off x="7826227" y="4542290"/>
            <a:ext cx="1019876"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5) publish</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86917841-C11D-4D6A-8032-516F7DC6DB4F}"/>
              </a:ext>
            </a:extLst>
          </p:cNvPr>
          <p:cNvSpPr txBox="1"/>
          <p:nvPr/>
        </p:nvSpPr>
        <p:spPr>
          <a:xfrm>
            <a:off x="5007842" y="6111825"/>
            <a:ext cx="31285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Enriched/Query ready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(enriched datasets)</a:t>
            </a:r>
          </a:p>
        </p:txBody>
      </p:sp>
      <p:sp>
        <p:nvSpPr>
          <p:cNvPr id="76" name="TextBox 75">
            <a:extLst>
              <a:ext uri="{FF2B5EF4-FFF2-40B4-BE49-F238E27FC236}">
                <a16:creationId xmlns:a16="http://schemas.microsoft.com/office/drawing/2014/main" id="{2E260518-89EA-4AC2-B388-2877526BA7DD}"/>
              </a:ext>
            </a:extLst>
          </p:cNvPr>
          <p:cNvSpPr txBox="1"/>
          <p:nvPr/>
        </p:nvSpPr>
        <p:spPr>
          <a:xfrm>
            <a:off x="8610683" y="6105714"/>
            <a:ext cx="303753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Report /Model Ready Data</a:t>
            </a:r>
            <a:br>
              <a:rPr kumimoji="0" lang="en-US" sz="1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products)</a:t>
            </a:r>
          </a:p>
        </p:txBody>
      </p:sp>
      <p:sp>
        <p:nvSpPr>
          <p:cNvPr id="38" name="Rectangle: Rounded Corners 37">
            <a:extLst>
              <a:ext uri="{FF2B5EF4-FFF2-40B4-BE49-F238E27FC236}">
                <a16:creationId xmlns:a16="http://schemas.microsoft.com/office/drawing/2014/main" id="{7CB19669-EF26-48F9-A4A5-4659E3973D53}"/>
              </a:ext>
            </a:extLst>
          </p:cNvPr>
          <p:cNvSpPr/>
          <p:nvPr/>
        </p:nvSpPr>
        <p:spPr>
          <a:xfrm>
            <a:off x="9040474" y="175518"/>
            <a:ext cx="1805903" cy="5936306"/>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05C8654-9389-45D2-BCD7-801B23C5C27D}"/>
              </a:ext>
            </a:extLst>
          </p:cNvPr>
          <p:cNvSpPr txBox="1"/>
          <p:nvPr/>
        </p:nvSpPr>
        <p:spPr>
          <a:xfrm>
            <a:off x="9475295" y="200124"/>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Stage 3</a:t>
            </a:r>
          </a:p>
        </p:txBody>
      </p:sp>
      <p:pic>
        <p:nvPicPr>
          <p:cNvPr id="6" name="Picture 5" descr="Logo&#10;&#10;Description automatically generated">
            <a:extLst>
              <a:ext uri="{FF2B5EF4-FFF2-40B4-BE49-F238E27FC236}">
                <a16:creationId xmlns:a16="http://schemas.microsoft.com/office/drawing/2014/main" id="{3F489685-3034-49DB-937E-8F93824DE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535" y="5385450"/>
            <a:ext cx="720264" cy="720264"/>
          </a:xfrm>
          <a:prstGeom prst="rect">
            <a:avLst/>
          </a:prstGeom>
        </p:spPr>
      </p:pic>
      <p:sp>
        <p:nvSpPr>
          <p:cNvPr id="24" name="TextBox 23">
            <a:extLst>
              <a:ext uri="{FF2B5EF4-FFF2-40B4-BE49-F238E27FC236}">
                <a16:creationId xmlns:a16="http://schemas.microsoft.com/office/drawing/2014/main" id="{A75A74AA-8540-4A5E-B0CC-92FA39AD8C6C}"/>
              </a:ext>
            </a:extLst>
          </p:cNvPr>
          <p:cNvSpPr txBox="1"/>
          <p:nvPr/>
        </p:nvSpPr>
        <p:spPr>
          <a:xfrm>
            <a:off x="1345623" y="831217"/>
            <a:ext cx="2425742" cy="230832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Transactional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DistrictId</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=255901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|-----courses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delta_batch_data</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upserts</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rundate</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=2022-09-13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|---------&gt;data-d782.json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|-------deletes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rundate</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=2022-09-13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|---------&gt;data-ab34.json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28" name="TextBox 27">
            <a:extLst>
              <a:ext uri="{FF2B5EF4-FFF2-40B4-BE49-F238E27FC236}">
                <a16:creationId xmlns:a16="http://schemas.microsoft.com/office/drawing/2014/main" id="{7AA7D628-BCCC-4A68-9E38-3979AB58A0EC}"/>
              </a:ext>
            </a:extLst>
          </p:cNvPr>
          <p:cNvSpPr txBox="1"/>
          <p:nvPr/>
        </p:nvSpPr>
        <p:spPr>
          <a:xfrm>
            <a:off x="5366752" y="537332"/>
            <a:ext cx="2658094"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Ingested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|---courses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|----_</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delta_log</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DistrictId</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=255901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|------&gt;part-000.parquet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33" name="Rectangle: Rounded Corners 32">
            <a:extLst>
              <a:ext uri="{FF2B5EF4-FFF2-40B4-BE49-F238E27FC236}">
                <a16:creationId xmlns:a16="http://schemas.microsoft.com/office/drawing/2014/main" id="{D13299A2-48C4-45AF-BF08-B4B3F955D0DB}"/>
              </a:ext>
            </a:extLst>
          </p:cNvPr>
          <p:cNvSpPr/>
          <p:nvPr/>
        </p:nvSpPr>
        <p:spPr>
          <a:xfrm>
            <a:off x="101480" y="1498836"/>
            <a:ext cx="952119"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1) land</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cxnSp>
        <p:nvCxnSpPr>
          <p:cNvPr id="68" name="Straight Arrow Connector 67">
            <a:extLst>
              <a:ext uri="{FF2B5EF4-FFF2-40B4-BE49-F238E27FC236}">
                <a16:creationId xmlns:a16="http://schemas.microsoft.com/office/drawing/2014/main" id="{DB16C3BC-4076-43DF-9244-F310C6001B2C}"/>
              </a:ext>
            </a:extLst>
          </p:cNvPr>
          <p:cNvCxnSpPr>
            <a:cxnSpLocks/>
          </p:cNvCxnSpPr>
          <p:nvPr/>
        </p:nvCxnSpPr>
        <p:spPr>
          <a:xfrm flipV="1">
            <a:off x="5011889" y="1677601"/>
            <a:ext cx="240552" cy="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Logo&#10;&#10;Description automatically generated">
            <a:extLst>
              <a:ext uri="{FF2B5EF4-FFF2-40B4-BE49-F238E27FC236}">
                <a16:creationId xmlns:a16="http://schemas.microsoft.com/office/drawing/2014/main" id="{3784906A-4379-417A-9128-6C0CC3852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318" y="5334873"/>
            <a:ext cx="720264" cy="720264"/>
          </a:xfrm>
          <a:prstGeom prst="rect">
            <a:avLst/>
          </a:prstGeom>
        </p:spPr>
      </p:pic>
      <p:cxnSp>
        <p:nvCxnSpPr>
          <p:cNvPr id="78" name="Straight Arrow Connector 77">
            <a:extLst>
              <a:ext uri="{FF2B5EF4-FFF2-40B4-BE49-F238E27FC236}">
                <a16:creationId xmlns:a16="http://schemas.microsoft.com/office/drawing/2014/main" id="{8A0AC644-B583-483E-B5FC-16E1213968A9}"/>
              </a:ext>
            </a:extLst>
          </p:cNvPr>
          <p:cNvCxnSpPr>
            <a:cxnSpLocks/>
          </p:cNvCxnSpPr>
          <p:nvPr/>
        </p:nvCxnSpPr>
        <p:spPr>
          <a:xfrm>
            <a:off x="7664121" y="4721054"/>
            <a:ext cx="167550"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8A59810-D831-43EA-9C94-D3ACA454F605}"/>
              </a:ext>
            </a:extLst>
          </p:cNvPr>
          <p:cNvCxnSpPr>
            <a:cxnSpLocks/>
            <a:stCxn id="58" idx="3"/>
          </p:cNvCxnSpPr>
          <p:nvPr/>
        </p:nvCxnSpPr>
        <p:spPr>
          <a:xfrm>
            <a:off x="8846103" y="4721056"/>
            <a:ext cx="288865"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C5DF515-2EFF-404F-9607-C297909C408A}"/>
              </a:ext>
            </a:extLst>
          </p:cNvPr>
          <p:cNvCxnSpPr>
            <a:cxnSpLocks/>
          </p:cNvCxnSpPr>
          <p:nvPr/>
        </p:nvCxnSpPr>
        <p:spPr>
          <a:xfrm>
            <a:off x="1120827" y="1677603"/>
            <a:ext cx="157568"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F24BCED-A73C-474D-8B51-D2042B01D3DC}"/>
              </a:ext>
            </a:extLst>
          </p:cNvPr>
          <p:cNvSpPr txBox="1"/>
          <p:nvPr/>
        </p:nvSpPr>
        <p:spPr>
          <a:xfrm>
            <a:off x="9193301" y="3801609"/>
            <a:ext cx="1653076" cy="138499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EdFiAMT</a:t>
            </a:r>
            <a:endPar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|---students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|----_</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delta_log</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EdFiByEdGraph</a:t>
            </a:r>
            <a:endPar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29" name="TextBox 28">
            <a:extLst>
              <a:ext uri="{FF2B5EF4-FFF2-40B4-BE49-F238E27FC236}">
                <a16:creationId xmlns:a16="http://schemas.microsoft.com/office/drawing/2014/main" id="{E3CF0F6B-2D6B-4427-9236-B6980FAB5904}"/>
              </a:ext>
            </a:extLst>
          </p:cNvPr>
          <p:cNvSpPr txBox="1"/>
          <p:nvPr/>
        </p:nvSpPr>
        <p:spPr>
          <a:xfrm>
            <a:off x="5392678" y="1870412"/>
            <a:ext cx="2187808" cy="230832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Refined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|---Sensitive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courses_lookup</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|-----_</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delta_log</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DistrictId</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=255901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|-------&gt;part-000.parquet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|----courses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|-----_</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delta_log</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49" name="Rectangle: Rounded Corners 48">
            <a:extLst>
              <a:ext uri="{FF2B5EF4-FFF2-40B4-BE49-F238E27FC236}">
                <a16:creationId xmlns:a16="http://schemas.microsoft.com/office/drawing/2014/main" id="{48EE0F29-B99A-47DD-9B47-DB9FC3E25C20}"/>
              </a:ext>
            </a:extLst>
          </p:cNvPr>
          <p:cNvSpPr/>
          <p:nvPr/>
        </p:nvSpPr>
        <p:spPr>
          <a:xfrm>
            <a:off x="3992596" y="2592437"/>
            <a:ext cx="924276" cy="429788"/>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3) refine</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413C6F4A-BCF6-4D6B-B0A7-9F32D8D182CC}"/>
              </a:ext>
            </a:extLst>
          </p:cNvPr>
          <p:cNvSpPr txBox="1"/>
          <p:nvPr/>
        </p:nvSpPr>
        <p:spPr>
          <a:xfrm>
            <a:off x="1363406" y="3154579"/>
            <a:ext cx="2425742"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GraphAPI</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userlogins</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additive_batch_data</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45" name="Rectangle: Rounded Corners 44">
            <a:extLst>
              <a:ext uri="{FF2B5EF4-FFF2-40B4-BE49-F238E27FC236}">
                <a16:creationId xmlns:a16="http://schemas.microsoft.com/office/drawing/2014/main" id="{2F3F2AB6-6B81-4523-BF9E-291A851ABC07}"/>
              </a:ext>
            </a:extLst>
          </p:cNvPr>
          <p:cNvSpPr/>
          <p:nvPr/>
        </p:nvSpPr>
        <p:spPr>
          <a:xfrm>
            <a:off x="3971572" y="4345257"/>
            <a:ext cx="1047561" cy="429788"/>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4) enrich</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159D3200-F74F-44AD-8E14-30971EC4880D}"/>
              </a:ext>
            </a:extLst>
          </p:cNvPr>
          <p:cNvSpPr txBox="1"/>
          <p:nvPr/>
        </p:nvSpPr>
        <p:spPr>
          <a:xfrm>
            <a:off x="5410656" y="4137395"/>
            <a:ext cx="2658094" cy="138499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Enriched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EdFiAnalytics</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|---Sensitive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students_lookup</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cxnSp>
        <p:nvCxnSpPr>
          <p:cNvPr id="41" name="Straight Arrow Connector 40">
            <a:extLst>
              <a:ext uri="{FF2B5EF4-FFF2-40B4-BE49-F238E27FC236}">
                <a16:creationId xmlns:a16="http://schemas.microsoft.com/office/drawing/2014/main" id="{5988D618-745F-4757-B712-C272D6CF53B9}"/>
              </a:ext>
            </a:extLst>
          </p:cNvPr>
          <p:cNvCxnSpPr>
            <a:cxnSpLocks/>
          </p:cNvCxnSpPr>
          <p:nvPr/>
        </p:nvCxnSpPr>
        <p:spPr>
          <a:xfrm flipH="1">
            <a:off x="4907730" y="3801609"/>
            <a:ext cx="344712" cy="655154"/>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91634D3-0666-4440-AF4B-F76303AB3BB4}"/>
              </a:ext>
            </a:extLst>
          </p:cNvPr>
          <p:cNvCxnSpPr>
            <a:cxnSpLocks/>
          </p:cNvCxnSpPr>
          <p:nvPr/>
        </p:nvCxnSpPr>
        <p:spPr>
          <a:xfrm>
            <a:off x="4916872" y="4666175"/>
            <a:ext cx="335569"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B039FB4-9830-4B85-98D4-C34FBF9F13D9}"/>
              </a:ext>
            </a:extLst>
          </p:cNvPr>
          <p:cNvCxnSpPr>
            <a:cxnSpLocks/>
          </p:cNvCxnSpPr>
          <p:nvPr/>
        </p:nvCxnSpPr>
        <p:spPr>
          <a:xfrm flipH="1">
            <a:off x="4849108" y="1795847"/>
            <a:ext cx="416315" cy="90545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38A87AA-4045-4D0D-BBB4-ED07C5AB9CBC}"/>
              </a:ext>
            </a:extLst>
          </p:cNvPr>
          <p:cNvCxnSpPr>
            <a:cxnSpLocks/>
          </p:cNvCxnSpPr>
          <p:nvPr/>
        </p:nvCxnSpPr>
        <p:spPr>
          <a:xfrm>
            <a:off x="4870315" y="2904622"/>
            <a:ext cx="335569"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See the source image">
            <a:extLst>
              <a:ext uri="{FF2B5EF4-FFF2-40B4-BE49-F238E27FC236}">
                <a16:creationId xmlns:a16="http://schemas.microsoft.com/office/drawing/2014/main" id="{4EC5F76A-31C1-466C-B853-FB1E1EDEF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4666" y="4137395"/>
            <a:ext cx="830569" cy="83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32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9DC47B33-9ADA-46A4-8320-44A111705F4B}"/>
              </a:ext>
            </a:extLst>
          </p:cNvPr>
          <p:cNvSpPr/>
          <p:nvPr/>
        </p:nvSpPr>
        <p:spPr>
          <a:xfrm>
            <a:off x="4093574" y="1498838"/>
            <a:ext cx="914268"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2) ingest</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DEAC54B8-1828-4658-82DE-0A1DD49BAC22}"/>
              </a:ext>
            </a:extLst>
          </p:cNvPr>
          <p:cNvSpPr/>
          <p:nvPr/>
        </p:nvSpPr>
        <p:spPr>
          <a:xfrm>
            <a:off x="1247677" y="177954"/>
            <a:ext cx="2688329" cy="593652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550" y="5495791"/>
            <a:ext cx="505586" cy="505586"/>
          </a:xfrm>
          <a:prstGeom prst="rect">
            <a:avLst/>
          </a:prstGeom>
        </p:spPr>
      </p:pic>
      <p:sp>
        <p:nvSpPr>
          <p:cNvPr id="2" name="TextBox 1">
            <a:extLst>
              <a:ext uri="{FF2B5EF4-FFF2-40B4-BE49-F238E27FC236}">
                <a16:creationId xmlns:a16="http://schemas.microsoft.com/office/drawing/2014/main" id="{F00B6A24-D0C4-449F-B8F8-C67FEE33DCA8}"/>
              </a:ext>
            </a:extLst>
          </p:cNvPr>
          <p:cNvSpPr txBox="1"/>
          <p:nvPr/>
        </p:nvSpPr>
        <p:spPr>
          <a:xfrm>
            <a:off x="2011981" y="175518"/>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Stage 1</a:t>
            </a:r>
          </a:p>
        </p:txBody>
      </p:sp>
      <p:cxnSp>
        <p:nvCxnSpPr>
          <p:cNvPr id="195" name="Straight Arrow Connector 194">
            <a:extLst>
              <a:ext uri="{FF2B5EF4-FFF2-40B4-BE49-F238E27FC236}">
                <a16:creationId xmlns:a16="http://schemas.microsoft.com/office/drawing/2014/main" id="{8AF20711-935F-470D-9708-D8D30A139DEC}"/>
              </a:ext>
            </a:extLst>
          </p:cNvPr>
          <p:cNvCxnSpPr>
            <a:cxnSpLocks/>
            <a:endCxn id="145" idx="1"/>
          </p:cNvCxnSpPr>
          <p:nvPr/>
        </p:nvCxnSpPr>
        <p:spPr>
          <a:xfrm>
            <a:off x="3936006" y="1677604"/>
            <a:ext cx="157568"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90F29C6-ADD6-4D50-9D3F-00AAC1DA5F1F}"/>
              </a:ext>
            </a:extLst>
          </p:cNvPr>
          <p:cNvSpPr txBox="1"/>
          <p:nvPr/>
        </p:nvSpPr>
        <p:spPr>
          <a:xfrm>
            <a:off x="1561203" y="6159916"/>
            <a:ext cx="17559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Raw Data</a:t>
            </a:r>
          </a:p>
        </p:txBody>
      </p:sp>
      <p:sp>
        <p:nvSpPr>
          <p:cNvPr id="52" name="Rectangle: Rounded Corners 51">
            <a:extLst>
              <a:ext uri="{FF2B5EF4-FFF2-40B4-BE49-F238E27FC236}">
                <a16:creationId xmlns:a16="http://schemas.microsoft.com/office/drawing/2014/main" id="{D4DA04DF-E400-41D6-AB61-57DFE790EC80}"/>
              </a:ext>
            </a:extLst>
          </p:cNvPr>
          <p:cNvSpPr/>
          <p:nvPr/>
        </p:nvSpPr>
        <p:spPr>
          <a:xfrm>
            <a:off x="5077466" y="177952"/>
            <a:ext cx="2621505" cy="5953255"/>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1109DA7-6C5D-475E-9F4E-22A575804F3B}"/>
              </a:ext>
            </a:extLst>
          </p:cNvPr>
          <p:cNvSpPr txBox="1"/>
          <p:nvPr/>
        </p:nvSpPr>
        <p:spPr>
          <a:xfrm>
            <a:off x="6046444" y="175518"/>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Stage 2</a:t>
            </a:r>
          </a:p>
        </p:txBody>
      </p:sp>
      <p:sp>
        <p:nvSpPr>
          <p:cNvPr id="58" name="Rectangle: Rounded Corners 57">
            <a:extLst>
              <a:ext uri="{FF2B5EF4-FFF2-40B4-BE49-F238E27FC236}">
                <a16:creationId xmlns:a16="http://schemas.microsoft.com/office/drawing/2014/main" id="{5DFEF9E2-2683-4CA1-AB68-99587DC90DA8}"/>
              </a:ext>
            </a:extLst>
          </p:cNvPr>
          <p:cNvSpPr/>
          <p:nvPr/>
        </p:nvSpPr>
        <p:spPr>
          <a:xfrm>
            <a:off x="7826227" y="4542290"/>
            <a:ext cx="1019876"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5) publish</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86917841-C11D-4D6A-8032-516F7DC6DB4F}"/>
              </a:ext>
            </a:extLst>
          </p:cNvPr>
          <p:cNvSpPr txBox="1"/>
          <p:nvPr/>
        </p:nvSpPr>
        <p:spPr>
          <a:xfrm>
            <a:off x="5007842" y="6111825"/>
            <a:ext cx="31285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Enriched/Query ready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(enriched datasets)</a:t>
            </a:r>
          </a:p>
        </p:txBody>
      </p:sp>
      <p:sp>
        <p:nvSpPr>
          <p:cNvPr id="76" name="TextBox 75">
            <a:extLst>
              <a:ext uri="{FF2B5EF4-FFF2-40B4-BE49-F238E27FC236}">
                <a16:creationId xmlns:a16="http://schemas.microsoft.com/office/drawing/2014/main" id="{2E260518-89EA-4AC2-B388-2877526BA7DD}"/>
              </a:ext>
            </a:extLst>
          </p:cNvPr>
          <p:cNvSpPr txBox="1"/>
          <p:nvPr/>
        </p:nvSpPr>
        <p:spPr>
          <a:xfrm>
            <a:off x="8610683" y="6105714"/>
            <a:ext cx="303753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Report /Model Ready Data</a:t>
            </a:r>
            <a:br>
              <a:rPr kumimoji="0" lang="en-US" sz="1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products)</a:t>
            </a:r>
          </a:p>
        </p:txBody>
      </p:sp>
      <p:sp>
        <p:nvSpPr>
          <p:cNvPr id="38" name="Rectangle: Rounded Corners 37">
            <a:extLst>
              <a:ext uri="{FF2B5EF4-FFF2-40B4-BE49-F238E27FC236}">
                <a16:creationId xmlns:a16="http://schemas.microsoft.com/office/drawing/2014/main" id="{7CB19669-EF26-48F9-A4A5-4659E3973D53}"/>
              </a:ext>
            </a:extLst>
          </p:cNvPr>
          <p:cNvSpPr/>
          <p:nvPr/>
        </p:nvSpPr>
        <p:spPr>
          <a:xfrm>
            <a:off x="9040474" y="175518"/>
            <a:ext cx="1805903" cy="5936306"/>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05C8654-9389-45D2-BCD7-801B23C5C27D}"/>
              </a:ext>
            </a:extLst>
          </p:cNvPr>
          <p:cNvSpPr txBox="1"/>
          <p:nvPr/>
        </p:nvSpPr>
        <p:spPr>
          <a:xfrm>
            <a:off x="9475295" y="200124"/>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Stage 3</a:t>
            </a:r>
          </a:p>
        </p:txBody>
      </p:sp>
      <p:pic>
        <p:nvPicPr>
          <p:cNvPr id="6" name="Picture 5" descr="Logo&#10;&#10;Description automatically generated">
            <a:extLst>
              <a:ext uri="{FF2B5EF4-FFF2-40B4-BE49-F238E27FC236}">
                <a16:creationId xmlns:a16="http://schemas.microsoft.com/office/drawing/2014/main" id="{3F489685-3034-49DB-937E-8F93824DE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1982" y="5374497"/>
            <a:ext cx="720264" cy="720264"/>
          </a:xfrm>
          <a:prstGeom prst="rect">
            <a:avLst/>
          </a:prstGeom>
        </p:spPr>
      </p:pic>
      <p:sp>
        <p:nvSpPr>
          <p:cNvPr id="24" name="TextBox 23">
            <a:extLst>
              <a:ext uri="{FF2B5EF4-FFF2-40B4-BE49-F238E27FC236}">
                <a16:creationId xmlns:a16="http://schemas.microsoft.com/office/drawing/2014/main" id="{A75A74AA-8540-4A5E-B0CC-92FA39AD8C6C}"/>
              </a:ext>
            </a:extLst>
          </p:cNvPr>
          <p:cNvSpPr txBox="1"/>
          <p:nvPr/>
        </p:nvSpPr>
        <p:spPr>
          <a:xfrm>
            <a:off x="1345623" y="831217"/>
            <a:ext cx="2425742" cy="230832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Transactional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DistrictId</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=255901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|-----courses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delta_batch_data</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upserts</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rundate</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=2022-09-13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|---------&gt;data-d782.json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|-------deletes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rundate</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=2022-09-13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|---------&gt;data-ab34.json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28" name="TextBox 27">
            <a:extLst>
              <a:ext uri="{FF2B5EF4-FFF2-40B4-BE49-F238E27FC236}">
                <a16:creationId xmlns:a16="http://schemas.microsoft.com/office/drawing/2014/main" id="{7AA7D628-BCCC-4A68-9E38-3979AB58A0EC}"/>
              </a:ext>
            </a:extLst>
          </p:cNvPr>
          <p:cNvSpPr txBox="1"/>
          <p:nvPr/>
        </p:nvSpPr>
        <p:spPr>
          <a:xfrm>
            <a:off x="5366752" y="537332"/>
            <a:ext cx="2658094"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Ingested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|---courses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|----_</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delta_log</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DistrictId</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=255901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|------&gt;part-000.parquet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33" name="Rectangle: Rounded Corners 32">
            <a:extLst>
              <a:ext uri="{FF2B5EF4-FFF2-40B4-BE49-F238E27FC236}">
                <a16:creationId xmlns:a16="http://schemas.microsoft.com/office/drawing/2014/main" id="{D13299A2-48C4-45AF-BF08-B4B3F955D0DB}"/>
              </a:ext>
            </a:extLst>
          </p:cNvPr>
          <p:cNvSpPr/>
          <p:nvPr/>
        </p:nvSpPr>
        <p:spPr>
          <a:xfrm>
            <a:off x="101480" y="1498836"/>
            <a:ext cx="952119" cy="357531"/>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1) land</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cxnSp>
        <p:nvCxnSpPr>
          <p:cNvPr id="68" name="Straight Arrow Connector 67">
            <a:extLst>
              <a:ext uri="{FF2B5EF4-FFF2-40B4-BE49-F238E27FC236}">
                <a16:creationId xmlns:a16="http://schemas.microsoft.com/office/drawing/2014/main" id="{DB16C3BC-4076-43DF-9244-F310C6001B2C}"/>
              </a:ext>
            </a:extLst>
          </p:cNvPr>
          <p:cNvCxnSpPr>
            <a:cxnSpLocks/>
          </p:cNvCxnSpPr>
          <p:nvPr/>
        </p:nvCxnSpPr>
        <p:spPr>
          <a:xfrm flipV="1">
            <a:off x="5011889" y="1677601"/>
            <a:ext cx="240552" cy="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Logo&#10;&#10;Description automatically generated">
            <a:extLst>
              <a:ext uri="{FF2B5EF4-FFF2-40B4-BE49-F238E27FC236}">
                <a16:creationId xmlns:a16="http://schemas.microsoft.com/office/drawing/2014/main" id="{3784906A-4379-417A-9128-6C0CC3852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318" y="5334873"/>
            <a:ext cx="720264" cy="720264"/>
          </a:xfrm>
          <a:prstGeom prst="rect">
            <a:avLst/>
          </a:prstGeom>
        </p:spPr>
      </p:pic>
      <p:cxnSp>
        <p:nvCxnSpPr>
          <p:cNvPr id="78" name="Straight Arrow Connector 77">
            <a:extLst>
              <a:ext uri="{FF2B5EF4-FFF2-40B4-BE49-F238E27FC236}">
                <a16:creationId xmlns:a16="http://schemas.microsoft.com/office/drawing/2014/main" id="{8A0AC644-B583-483E-B5FC-16E1213968A9}"/>
              </a:ext>
            </a:extLst>
          </p:cNvPr>
          <p:cNvCxnSpPr>
            <a:cxnSpLocks/>
          </p:cNvCxnSpPr>
          <p:nvPr/>
        </p:nvCxnSpPr>
        <p:spPr>
          <a:xfrm>
            <a:off x="7664121" y="4721054"/>
            <a:ext cx="167550"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8A59810-D831-43EA-9C94-D3ACA454F605}"/>
              </a:ext>
            </a:extLst>
          </p:cNvPr>
          <p:cNvCxnSpPr>
            <a:cxnSpLocks/>
            <a:stCxn id="58" idx="3"/>
          </p:cNvCxnSpPr>
          <p:nvPr/>
        </p:nvCxnSpPr>
        <p:spPr>
          <a:xfrm>
            <a:off x="8846103" y="4721056"/>
            <a:ext cx="288865"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C5DF515-2EFF-404F-9607-C297909C408A}"/>
              </a:ext>
            </a:extLst>
          </p:cNvPr>
          <p:cNvCxnSpPr>
            <a:cxnSpLocks/>
          </p:cNvCxnSpPr>
          <p:nvPr/>
        </p:nvCxnSpPr>
        <p:spPr>
          <a:xfrm>
            <a:off x="1120827" y="1677603"/>
            <a:ext cx="157568"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F24BCED-A73C-474D-8B51-D2042B01D3DC}"/>
              </a:ext>
            </a:extLst>
          </p:cNvPr>
          <p:cNvSpPr txBox="1"/>
          <p:nvPr/>
        </p:nvSpPr>
        <p:spPr>
          <a:xfrm>
            <a:off x="9201304" y="4137395"/>
            <a:ext cx="1653076" cy="138499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EdFiAMT</a:t>
            </a:r>
            <a:endPar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|---students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|----_</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delta_log</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EdFiByEdGraph</a:t>
            </a:r>
            <a:endPar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29" name="TextBox 28">
            <a:extLst>
              <a:ext uri="{FF2B5EF4-FFF2-40B4-BE49-F238E27FC236}">
                <a16:creationId xmlns:a16="http://schemas.microsoft.com/office/drawing/2014/main" id="{E3CF0F6B-2D6B-4427-9236-B6980FAB5904}"/>
              </a:ext>
            </a:extLst>
          </p:cNvPr>
          <p:cNvSpPr txBox="1"/>
          <p:nvPr/>
        </p:nvSpPr>
        <p:spPr>
          <a:xfrm>
            <a:off x="5392678" y="1870412"/>
            <a:ext cx="2187808" cy="230832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Refined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|---Sensitive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courses_lookup</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|-----_</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delta_log</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DistrictId</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=255901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|-------&gt;part-000.parquet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|----courses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|-----_</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delta_log</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49" name="Rectangle: Rounded Corners 48">
            <a:extLst>
              <a:ext uri="{FF2B5EF4-FFF2-40B4-BE49-F238E27FC236}">
                <a16:creationId xmlns:a16="http://schemas.microsoft.com/office/drawing/2014/main" id="{48EE0F29-B99A-47DD-9B47-DB9FC3E25C20}"/>
              </a:ext>
            </a:extLst>
          </p:cNvPr>
          <p:cNvSpPr/>
          <p:nvPr/>
        </p:nvSpPr>
        <p:spPr>
          <a:xfrm>
            <a:off x="3992596" y="2592437"/>
            <a:ext cx="924276" cy="429788"/>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3) refine</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413C6F4A-BCF6-4D6B-B0A7-9F32D8D182CC}"/>
              </a:ext>
            </a:extLst>
          </p:cNvPr>
          <p:cNvSpPr txBox="1"/>
          <p:nvPr/>
        </p:nvSpPr>
        <p:spPr>
          <a:xfrm>
            <a:off x="1363406" y="3154579"/>
            <a:ext cx="2425742"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GraphAPI</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SchoolYear</a:t>
            </a: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userlogins</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additive_batch_data</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sp>
        <p:nvSpPr>
          <p:cNvPr id="45" name="Rectangle: Rounded Corners 44">
            <a:extLst>
              <a:ext uri="{FF2B5EF4-FFF2-40B4-BE49-F238E27FC236}">
                <a16:creationId xmlns:a16="http://schemas.microsoft.com/office/drawing/2014/main" id="{2F3F2AB6-6B81-4523-BF9E-291A851ABC07}"/>
              </a:ext>
            </a:extLst>
          </p:cNvPr>
          <p:cNvSpPr/>
          <p:nvPr/>
        </p:nvSpPr>
        <p:spPr>
          <a:xfrm>
            <a:off x="3971572" y="4345257"/>
            <a:ext cx="1047561" cy="429788"/>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4) enrich</a:t>
            </a:r>
            <a:endParaRPr kumimoji="0" lang="en-US" sz="14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159D3200-F74F-44AD-8E14-30971EC4880D}"/>
              </a:ext>
            </a:extLst>
          </p:cNvPr>
          <p:cNvSpPr txBox="1"/>
          <p:nvPr/>
        </p:nvSpPr>
        <p:spPr>
          <a:xfrm>
            <a:off x="5410656" y="4137395"/>
            <a:ext cx="2658094" cy="138499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Enriched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EdFiAnalytics</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|--v0.1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|---Sensitive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a:t>
            </a:r>
            <a:r>
              <a:rPr kumimoji="0" lang="en-US" sz="1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students_lookup</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rPr>
              <a:t>|----students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Courier New" panose="02070309020205020404" pitchFamily="49" charset="0"/>
              <a:ea typeface="+mn-ea"/>
              <a:cs typeface="Courier New" panose="02070309020205020404" pitchFamily="49" charset="0"/>
            </a:endParaRPr>
          </a:p>
        </p:txBody>
      </p:sp>
      <p:cxnSp>
        <p:nvCxnSpPr>
          <p:cNvPr id="41" name="Straight Arrow Connector 40">
            <a:extLst>
              <a:ext uri="{FF2B5EF4-FFF2-40B4-BE49-F238E27FC236}">
                <a16:creationId xmlns:a16="http://schemas.microsoft.com/office/drawing/2014/main" id="{5988D618-745F-4757-B712-C272D6CF53B9}"/>
              </a:ext>
            </a:extLst>
          </p:cNvPr>
          <p:cNvCxnSpPr>
            <a:cxnSpLocks/>
          </p:cNvCxnSpPr>
          <p:nvPr/>
        </p:nvCxnSpPr>
        <p:spPr>
          <a:xfrm flipH="1">
            <a:off x="4907730" y="3801609"/>
            <a:ext cx="344712" cy="655154"/>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91634D3-0666-4440-AF4B-F76303AB3BB4}"/>
              </a:ext>
            </a:extLst>
          </p:cNvPr>
          <p:cNvCxnSpPr>
            <a:cxnSpLocks/>
          </p:cNvCxnSpPr>
          <p:nvPr/>
        </p:nvCxnSpPr>
        <p:spPr>
          <a:xfrm>
            <a:off x="4916872" y="4666175"/>
            <a:ext cx="335569"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B039FB4-9830-4B85-98D4-C34FBF9F13D9}"/>
              </a:ext>
            </a:extLst>
          </p:cNvPr>
          <p:cNvCxnSpPr>
            <a:cxnSpLocks/>
          </p:cNvCxnSpPr>
          <p:nvPr/>
        </p:nvCxnSpPr>
        <p:spPr>
          <a:xfrm flipH="1">
            <a:off x="4849108" y="1795847"/>
            <a:ext cx="416315" cy="90545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38A87AA-4045-4D0D-BBB4-ED07C5AB9CBC}"/>
              </a:ext>
            </a:extLst>
          </p:cNvPr>
          <p:cNvCxnSpPr>
            <a:cxnSpLocks/>
          </p:cNvCxnSpPr>
          <p:nvPr/>
        </p:nvCxnSpPr>
        <p:spPr>
          <a:xfrm>
            <a:off x="4870315" y="2904622"/>
            <a:ext cx="335569" cy="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C745E9B8-E842-4526-95E0-42874537C09D}"/>
              </a:ext>
            </a:extLst>
          </p:cNvPr>
          <p:cNvSpPr/>
          <p:nvPr/>
        </p:nvSpPr>
        <p:spPr bwMode="auto">
          <a:xfrm>
            <a:off x="246954" y="481598"/>
            <a:ext cx="8110661" cy="3557628"/>
          </a:xfrm>
          <a:prstGeom prst="roundRect">
            <a:avLst/>
          </a:prstGeom>
          <a:noFill/>
          <a:ln w="28575">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C47640B1-8935-4DD1-8292-A5D6D152BD7F}"/>
              </a:ext>
            </a:extLst>
          </p:cNvPr>
          <p:cNvSpPr/>
          <p:nvPr/>
        </p:nvSpPr>
        <p:spPr bwMode="auto">
          <a:xfrm>
            <a:off x="3416662" y="481598"/>
            <a:ext cx="1860847" cy="455768"/>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modules</a:t>
            </a:r>
          </a:p>
        </p:txBody>
      </p:sp>
      <p:sp>
        <p:nvSpPr>
          <p:cNvPr id="55" name="Rectangle: Rounded Corners 54">
            <a:extLst>
              <a:ext uri="{FF2B5EF4-FFF2-40B4-BE49-F238E27FC236}">
                <a16:creationId xmlns:a16="http://schemas.microsoft.com/office/drawing/2014/main" id="{9D247BBC-EA7B-44D2-94F9-BAB0528F0044}"/>
              </a:ext>
            </a:extLst>
          </p:cNvPr>
          <p:cNvSpPr/>
          <p:nvPr/>
        </p:nvSpPr>
        <p:spPr bwMode="auto">
          <a:xfrm>
            <a:off x="3789148" y="4109386"/>
            <a:ext cx="7203676" cy="1296035"/>
          </a:xfrm>
          <a:prstGeom prst="roundRect">
            <a:avLst/>
          </a:prstGeom>
          <a:noFill/>
          <a:ln w="28575">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E99F44BF-FFBF-4345-BAAE-735E9BF231E4}"/>
              </a:ext>
            </a:extLst>
          </p:cNvPr>
          <p:cNvSpPr/>
          <p:nvPr/>
        </p:nvSpPr>
        <p:spPr bwMode="auto">
          <a:xfrm>
            <a:off x="6786525" y="4958185"/>
            <a:ext cx="1860847" cy="455768"/>
          </a:xfrm>
          <a:prstGeom prst="rect">
            <a:avLst/>
          </a:prstGeom>
          <a:solidFill>
            <a:srgbClr val="3999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schemas</a:t>
            </a:r>
          </a:p>
        </p:txBody>
      </p:sp>
      <p:pic>
        <p:nvPicPr>
          <p:cNvPr id="62" name="Picture 2" descr="See the source image">
            <a:extLst>
              <a:ext uri="{FF2B5EF4-FFF2-40B4-BE49-F238E27FC236}">
                <a16:creationId xmlns:a16="http://schemas.microsoft.com/office/drawing/2014/main" id="{CAD9EC89-6546-4265-8204-D134ABC4A6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1182" y="4250890"/>
            <a:ext cx="830569" cy="83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24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92EC0-4359-4BA0-BE94-3386303F99D3}"/>
              </a:ext>
            </a:extLst>
          </p:cNvPr>
          <p:cNvPicPr>
            <a:picLocks noChangeAspect="1"/>
          </p:cNvPicPr>
          <p:nvPr/>
        </p:nvPicPr>
        <p:blipFill>
          <a:blip r:embed="rId3"/>
          <a:stretch>
            <a:fillRect/>
          </a:stretch>
        </p:blipFill>
        <p:spPr>
          <a:xfrm>
            <a:off x="8360228" y="157668"/>
            <a:ext cx="3831771" cy="1599018"/>
          </a:xfrm>
          <a:prstGeom prst="rect">
            <a:avLst/>
          </a:prstGeom>
          <a:effectLst>
            <a:glow rad="63500">
              <a:schemeClr val="accent2">
                <a:satMod val="175000"/>
                <a:alpha val="40000"/>
              </a:schemeClr>
            </a:glow>
          </a:effectLst>
        </p:spPr>
      </p:pic>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4"/>
          <a:stretch>
            <a:fillRect/>
          </a:stretch>
        </p:blipFill>
        <p:spPr>
          <a:xfrm>
            <a:off x="7966600" y="4240179"/>
            <a:ext cx="4077518" cy="2558700"/>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5"/>
          <a:stretch>
            <a:fillRect/>
          </a:stretch>
        </p:blipFill>
        <p:spPr>
          <a:xfrm>
            <a:off x="8212346" y="1963986"/>
            <a:ext cx="3831771" cy="1964806"/>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6"/>
          <a:stretch>
            <a:fillRect/>
          </a:stretch>
        </p:blipFill>
        <p:spPr>
          <a:xfrm>
            <a:off x="2741353" y="4319647"/>
            <a:ext cx="4842984" cy="2399764"/>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7"/>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8" name="Straight Arrow Connector 7">
            <a:extLst>
              <a:ext uri="{FF2B5EF4-FFF2-40B4-BE49-F238E27FC236}">
                <a16:creationId xmlns:a16="http://schemas.microsoft.com/office/drawing/2014/main" id="{BCEE644C-1EB8-4672-9AF2-E34674389360}"/>
              </a:ext>
            </a:extLst>
          </p:cNvPr>
          <p:cNvCxnSpPr>
            <a:cxnSpLocks/>
          </p:cNvCxnSpPr>
          <p:nvPr/>
        </p:nvCxnSpPr>
        <p:spPr>
          <a:xfrm flipH="1">
            <a:off x="1717964" y="3928792"/>
            <a:ext cx="228350" cy="390855"/>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3910CD4-15BD-464A-81FC-56C8080302B1}"/>
              </a:ext>
            </a:extLst>
          </p:cNvPr>
          <p:cNvCxnSpPr>
            <a:cxnSpLocks/>
          </p:cNvCxnSpPr>
          <p:nvPr/>
        </p:nvCxnSpPr>
        <p:spPr>
          <a:xfrm>
            <a:off x="3979655" y="3928792"/>
            <a:ext cx="0" cy="311387"/>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00342A5-8006-4732-A109-06C401EE6579}"/>
              </a:ext>
            </a:extLst>
          </p:cNvPr>
          <p:cNvCxnSpPr>
            <a:cxnSpLocks/>
          </p:cNvCxnSpPr>
          <p:nvPr/>
        </p:nvCxnSpPr>
        <p:spPr>
          <a:xfrm>
            <a:off x="7159557" y="3831833"/>
            <a:ext cx="807043" cy="40834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030B137-0C27-4830-AD07-0DC3C4822606}"/>
              </a:ext>
            </a:extLst>
          </p:cNvPr>
          <p:cNvPicPr>
            <a:picLocks noChangeAspect="1"/>
          </p:cNvPicPr>
          <p:nvPr/>
        </p:nvPicPr>
        <p:blipFill>
          <a:blip r:embed="rId8"/>
          <a:stretch>
            <a:fillRect/>
          </a:stretch>
        </p:blipFill>
        <p:spPr>
          <a:xfrm>
            <a:off x="926794" y="157668"/>
            <a:ext cx="6232763" cy="3756528"/>
          </a:xfrm>
          <a:prstGeom prst="rect">
            <a:avLst/>
          </a:prstGeom>
          <a:effectLst>
            <a:glow rad="101600">
              <a:schemeClr val="bg1">
                <a:lumMod val="95000"/>
                <a:alpha val="40000"/>
              </a:schemeClr>
            </a:glow>
          </a:effectLst>
        </p:spPr>
      </p:pic>
    </p:spTree>
    <p:extLst>
      <p:ext uri="{BB962C8B-B14F-4D97-AF65-F5344CB8AC3E}">
        <p14:creationId xmlns:p14="http://schemas.microsoft.com/office/powerpoint/2010/main" val="35547594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609491A8-87FD-481E-BE1D-FCE41F95C2D0}"/>
              </a:ext>
            </a:extLst>
          </p:cNvPr>
          <p:cNvSpPr/>
          <p:nvPr/>
        </p:nvSpPr>
        <p:spPr>
          <a:xfrm>
            <a:off x="2295340" y="1231797"/>
            <a:ext cx="7420552" cy="4771954"/>
          </a:xfrm>
          <a:prstGeom prst="roundRect">
            <a:avLst>
              <a:gd name="adj" fmla="val 813"/>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Cube 5">
            <a:extLst>
              <a:ext uri="{FF2B5EF4-FFF2-40B4-BE49-F238E27FC236}">
                <a16:creationId xmlns:a16="http://schemas.microsoft.com/office/drawing/2014/main" id="{37109B33-BE85-4D3E-827F-F235BB07F5AF}"/>
              </a:ext>
            </a:extLst>
          </p:cNvPr>
          <p:cNvSpPr/>
          <p:nvPr/>
        </p:nvSpPr>
        <p:spPr>
          <a:xfrm>
            <a:off x="2660551" y="1517213"/>
            <a:ext cx="7813647" cy="4399936"/>
          </a:xfrm>
          <a:prstGeom prst="cube">
            <a:avLst>
              <a:gd name="adj" fmla="val 632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30C15DB-6487-2EAA-91FA-B60B25143481}"/>
              </a:ext>
            </a:extLst>
          </p:cNvPr>
          <p:cNvSpPr/>
          <p:nvPr/>
        </p:nvSpPr>
        <p:spPr>
          <a:xfrm>
            <a:off x="9715892" y="1110304"/>
            <a:ext cx="1112336" cy="4716296"/>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Rounded Corners 91">
            <a:extLst>
              <a:ext uri="{FF2B5EF4-FFF2-40B4-BE49-F238E27FC236}">
                <a16:creationId xmlns:a16="http://schemas.microsoft.com/office/drawing/2014/main" id="{7005F1B3-6CC8-4D3D-82B1-496E740D1874}"/>
              </a:ext>
            </a:extLst>
          </p:cNvPr>
          <p:cNvSpPr/>
          <p:nvPr/>
        </p:nvSpPr>
        <p:spPr>
          <a:xfrm>
            <a:off x="9795349" y="1227615"/>
            <a:ext cx="2188064" cy="4771955"/>
          </a:xfrm>
          <a:prstGeom prst="roundRect">
            <a:avLst>
              <a:gd name="adj" fmla="val 673"/>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Cube 7">
            <a:extLst>
              <a:ext uri="{FF2B5EF4-FFF2-40B4-BE49-F238E27FC236}">
                <a16:creationId xmlns:a16="http://schemas.microsoft.com/office/drawing/2014/main" id="{1DEFFAC4-A368-4618-974F-79C60BF96DAE}"/>
              </a:ext>
            </a:extLst>
          </p:cNvPr>
          <p:cNvSpPr/>
          <p:nvPr/>
        </p:nvSpPr>
        <p:spPr>
          <a:xfrm>
            <a:off x="2976735" y="4540036"/>
            <a:ext cx="4524582" cy="1251840"/>
          </a:xfrm>
          <a:prstGeom prst="cube">
            <a:avLst>
              <a:gd name="adj" fmla="val 33726"/>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Icon&#10;&#10;Description automatically generated">
            <a:extLst>
              <a:ext uri="{FF2B5EF4-FFF2-40B4-BE49-F238E27FC236}">
                <a16:creationId xmlns:a16="http://schemas.microsoft.com/office/drawing/2014/main" id="{6A34018E-F39F-45E5-9616-1C843CEF7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688" y="5024063"/>
            <a:ext cx="525286" cy="525286"/>
          </a:xfrm>
          <a:prstGeom prst="rect">
            <a:avLst/>
          </a:prstGeom>
        </p:spPr>
      </p:pic>
      <p:pic>
        <p:nvPicPr>
          <p:cNvPr id="65" name="Graphic 64">
            <a:extLst>
              <a:ext uri="{FF2B5EF4-FFF2-40B4-BE49-F238E27FC236}">
                <a16:creationId xmlns:a16="http://schemas.microsoft.com/office/drawing/2014/main" id="{56A987DB-C34F-482D-9885-BB25CFF55C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5881" y="1441858"/>
            <a:ext cx="769203" cy="769203"/>
          </a:xfrm>
          <a:prstGeom prst="rect">
            <a:avLst/>
          </a:prstGeom>
        </p:spPr>
      </p:pic>
      <p:sp>
        <p:nvSpPr>
          <p:cNvPr id="135" name="TextBox 134">
            <a:extLst>
              <a:ext uri="{FF2B5EF4-FFF2-40B4-BE49-F238E27FC236}">
                <a16:creationId xmlns:a16="http://schemas.microsoft.com/office/drawing/2014/main" id="{A68DBF4D-ADDD-401B-B009-EB4F32ACE74A}"/>
              </a:ext>
            </a:extLst>
          </p:cNvPr>
          <p:cNvSpPr txBox="1"/>
          <p:nvPr/>
        </p:nvSpPr>
        <p:spPr>
          <a:xfrm>
            <a:off x="2717930" y="2217656"/>
            <a:ext cx="7882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Synapse</a:t>
            </a:r>
          </a:p>
        </p:txBody>
      </p:sp>
      <p:sp>
        <p:nvSpPr>
          <p:cNvPr id="118" name="TextBox 117">
            <a:extLst>
              <a:ext uri="{FF2B5EF4-FFF2-40B4-BE49-F238E27FC236}">
                <a16:creationId xmlns:a16="http://schemas.microsoft.com/office/drawing/2014/main" id="{FFE822A0-9332-4FEF-A624-36F2EC3658F6}"/>
              </a:ext>
            </a:extLst>
          </p:cNvPr>
          <p:cNvSpPr txBox="1"/>
          <p:nvPr/>
        </p:nvSpPr>
        <p:spPr>
          <a:xfrm>
            <a:off x="4703051" y="5153435"/>
            <a:ext cx="158148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Lakehouse</a:t>
            </a:r>
          </a:p>
        </p:txBody>
      </p:sp>
      <p:pic>
        <p:nvPicPr>
          <p:cNvPr id="5" name="Picture 2">
            <a:extLst>
              <a:ext uri="{FF2B5EF4-FFF2-40B4-BE49-F238E27FC236}">
                <a16:creationId xmlns:a16="http://schemas.microsoft.com/office/drawing/2014/main" id="{28934B06-55BB-41EA-9BDC-E1821CC9702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69681" y="4354914"/>
            <a:ext cx="572487" cy="331631"/>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B1B1BC95-D46F-4957-A7D2-4DB1C8A8AABE}"/>
              </a:ext>
            </a:extLst>
          </p:cNvPr>
          <p:cNvSpPr txBox="1"/>
          <p:nvPr/>
        </p:nvSpPr>
        <p:spPr>
          <a:xfrm>
            <a:off x="7776156" y="4709890"/>
            <a:ext cx="9870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framework</a:t>
            </a:r>
          </a:p>
        </p:txBody>
      </p:sp>
      <p:sp>
        <p:nvSpPr>
          <p:cNvPr id="11" name="Cube 10">
            <a:extLst>
              <a:ext uri="{FF2B5EF4-FFF2-40B4-BE49-F238E27FC236}">
                <a16:creationId xmlns:a16="http://schemas.microsoft.com/office/drawing/2014/main" id="{E0E29265-B8F7-4778-A7CD-E320FCCBCB43}"/>
              </a:ext>
            </a:extLst>
          </p:cNvPr>
          <p:cNvSpPr/>
          <p:nvPr/>
        </p:nvSpPr>
        <p:spPr>
          <a:xfrm>
            <a:off x="4140548" y="1881365"/>
            <a:ext cx="5198035" cy="1152289"/>
          </a:xfrm>
          <a:prstGeom prst="cube">
            <a:avLst>
              <a:gd name="adj" fmla="val 39581"/>
            </a:avLst>
          </a:prstGeom>
          <a:ln>
            <a:solidFill>
              <a:schemeClr val="accent4">
                <a:lumMod val="75000"/>
              </a:schemeClr>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ube 9">
            <a:extLst>
              <a:ext uri="{FF2B5EF4-FFF2-40B4-BE49-F238E27FC236}">
                <a16:creationId xmlns:a16="http://schemas.microsoft.com/office/drawing/2014/main" id="{BE144225-04E2-436E-A2E0-484EC6239666}"/>
              </a:ext>
            </a:extLst>
          </p:cNvPr>
          <p:cNvSpPr/>
          <p:nvPr/>
        </p:nvSpPr>
        <p:spPr>
          <a:xfrm>
            <a:off x="3560779" y="2462542"/>
            <a:ext cx="5198035" cy="1152289"/>
          </a:xfrm>
          <a:prstGeom prst="cube">
            <a:avLst>
              <a:gd name="adj" fmla="val 39581"/>
            </a:avLst>
          </a:prstGeom>
          <a:ln>
            <a:solidFill>
              <a:schemeClr val="accent4">
                <a:lumMod val="75000"/>
              </a:schemeClr>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be 6">
            <a:extLst>
              <a:ext uri="{FF2B5EF4-FFF2-40B4-BE49-F238E27FC236}">
                <a16:creationId xmlns:a16="http://schemas.microsoft.com/office/drawing/2014/main" id="{20391C14-7F6B-453C-B7D5-26E7EF727903}"/>
              </a:ext>
            </a:extLst>
          </p:cNvPr>
          <p:cNvSpPr/>
          <p:nvPr/>
        </p:nvSpPr>
        <p:spPr>
          <a:xfrm>
            <a:off x="2972384" y="3043987"/>
            <a:ext cx="5228446" cy="1152289"/>
          </a:xfrm>
          <a:prstGeom prst="cube">
            <a:avLst>
              <a:gd name="adj" fmla="val 39581"/>
            </a:avLst>
          </a:prstGeom>
          <a:ln>
            <a:solidFill>
              <a:schemeClr val="accent4">
                <a:lumMod val="75000"/>
              </a:schemeClr>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2E29E8D7-14AE-44AC-8C49-20CA423B67E7}"/>
              </a:ext>
            </a:extLst>
          </p:cNvPr>
          <p:cNvSpPr txBox="1"/>
          <p:nvPr/>
        </p:nvSpPr>
        <p:spPr>
          <a:xfrm>
            <a:off x="4043126" y="3155819"/>
            <a:ext cx="32133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OEA Package: Chronic Absenteeism</a:t>
            </a:r>
          </a:p>
        </p:txBody>
      </p:sp>
      <p:sp>
        <p:nvSpPr>
          <p:cNvPr id="14" name="Cube 13">
            <a:extLst>
              <a:ext uri="{FF2B5EF4-FFF2-40B4-BE49-F238E27FC236}">
                <a16:creationId xmlns:a16="http://schemas.microsoft.com/office/drawing/2014/main" id="{C0409AA5-28EA-4AA5-BFCF-0B3E9B451F5B}"/>
              </a:ext>
            </a:extLst>
          </p:cNvPr>
          <p:cNvSpPr/>
          <p:nvPr/>
        </p:nvSpPr>
        <p:spPr>
          <a:xfrm>
            <a:off x="3030998" y="3869152"/>
            <a:ext cx="1328340" cy="307204"/>
          </a:xfrm>
          <a:prstGeom prst="cube">
            <a:avLst>
              <a:gd name="adj" fmla="val 39581"/>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ube 15">
            <a:extLst>
              <a:ext uri="{FF2B5EF4-FFF2-40B4-BE49-F238E27FC236}">
                <a16:creationId xmlns:a16="http://schemas.microsoft.com/office/drawing/2014/main" id="{BF1E6078-14F1-45C4-A142-067C4C23918A}"/>
              </a:ext>
            </a:extLst>
          </p:cNvPr>
          <p:cNvSpPr/>
          <p:nvPr/>
        </p:nvSpPr>
        <p:spPr>
          <a:xfrm>
            <a:off x="4351437" y="3530665"/>
            <a:ext cx="1363297" cy="622415"/>
          </a:xfrm>
          <a:prstGeom prst="cube">
            <a:avLst>
              <a:gd name="adj" fmla="val 39581"/>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TextBox 82">
            <a:extLst>
              <a:ext uri="{FF2B5EF4-FFF2-40B4-BE49-F238E27FC236}">
                <a16:creationId xmlns:a16="http://schemas.microsoft.com/office/drawing/2014/main" id="{50BDE6D8-CFF0-4460-89E7-B9F622A3B3D5}"/>
              </a:ext>
            </a:extLst>
          </p:cNvPr>
          <p:cNvSpPr txBox="1"/>
          <p:nvPr/>
        </p:nvSpPr>
        <p:spPr>
          <a:xfrm>
            <a:off x="3170604" y="3924350"/>
            <a:ext cx="10857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module</a:t>
            </a:r>
          </a:p>
        </p:txBody>
      </p:sp>
      <p:sp>
        <p:nvSpPr>
          <p:cNvPr id="84" name="TextBox 83">
            <a:extLst>
              <a:ext uri="{FF2B5EF4-FFF2-40B4-BE49-F238E27FC236}">
                <a16:creationId xmlns:a16="http://schemas.microsoft.com/office/drawing/2014/main" id="{B5ACB171-B2D5-4065-AB9C-B9E0E4389A07}"/>
              </a:ext>
            </a:extLst>
          </p:cNvPr>
          <p:cNvSpPr txBox="1"/>
          <p:nvPr/>
        </p:nvSpPr>
        <p:spPr>
          <a:xfrm>
            <a:off x="4351437" y="3821405"/>
            <a:ext cx="11284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schema</a:t>
            </a:r>
          </a:p>
        </p:txBody>
      </p:sp>
      <p:sp>
        <p:nvSpPr>
          <p:cNvPr id="90" name="TextBox 89">
            <a:extLst>
              <a:ext uri="{FF2B5EF4-FFF2-40B4-BE49-F238E27FC236}">
                <a16:creationId xmlns:a16="http://schemas.microsoft.com/office/drawing/2014/main" id="{17342235-C397-4D33-810C-A762E73E770F}"/>
              </a:ext>
            </a:extLst>
          </p:cNvPr>
          <p:cNvSpPr txBox="1"/>
          <p:nvPr/>
        </p:nvSpPr>
        <p:spPr>
          <a:xfrm>
            <a:off x="4855990" y="2552245"/>
            <a:ext cx="32133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OEA Package: Digital Equity of Access</a:t>
            </a:r>
          </a:p>
        </p:txBody>
      </p:sp>
      <p:sp>
        <p:nvSpPr>
          <p:cNvPr id="91" name="TextBox 90">
            <a:extLst>
              <a:ext uri="{FF2B5EF4-FFF2-40B4-BE49-F238E27FC236}">
                <a16:creationId xmlns:a16="http://schemas.microsoft.com/office/drawing/2014/main" id="{B6E99626-60D1-43B8-ACEA-106D984D7104}"/>
              </a:ext>
            </a:extLst>
          </p:cNvPr>
          <p:cNvSpPr txBox="1"/>
          <p:nvPr/>
        </p:nvSpPr>
        <p:spPr>
          <a:xfrm>
            <a:off x="5499501" y="1980012"/>
            <a:ext cx="32133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OEA Package: Hybrid Engagement</a:t>
            </a:r>
          </a:p>
        </p:txBody>
      </p:sp>
      <p:pic>
        <p:nvPicPr>
          <p:cNvPr id="1026" name="Picture 2" descr="See the source image">
            <a:extLst>
              <a:ext uri="{FF2B5EF4-FFF2-40B4-BE49-F238E27FC236}">
                <a16:creationId xmlns:a16="http://schemas.microsoft.com/office/drawing/2014/main" id="{E6483177-6B08-4DCD-8E78-808998807F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0385" y="1501791"/>
            <a:ext cx="830569" cy="830569"/>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3F51D70F-5774-4FD5-A38C-A98C9F577DAB}"/>
              </a:ext>
            </a:extLst>
          </p:cNvPr>
          <p:cNvSpPr txBox="1"/>
          <p:nvPr/>
        </p:nvSpPr>
        <p:spPr>
          <a:xfrm>
            <a:off x="10498462" y="2395683"/>
            <a:ext cx="9155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Power BI</a:t>
            </a:r>
          </a:p>
        </p:txBody>
      </p:sp>
      <p:sp>
        <p:nvSpPr>
          <p:cNvPr id="21" name="Cube 20">
            <a:extLst>
              <a:ext uri="{FF2B5EF4-FFF2-40B4-BE49-F238E27FC236}">
                <a16:creationId xmlns:a16="http://schemas.microsoft.com/office/drawing/2014/main" id="{F5F514A2-568F-4A98-BE6D-05444CCD7268}"/>
              </a:ext>
            </a:extLst>
          </p:cNvPr>
          <p:cNvSpPr/>
          <p:nvPr/>
        </p:nvSpPr>
        <p:spPr>
          <a:xfrm>
            <a:off x="7738803" y="3040855"/>
            <a:ext cx="2729547" cy="1155153"/>
          </a:xfrm>
          <a:prstGeom prst="cube">
            <a:avLst>
              <a:gd name="adj" fmla="val 39581"/>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ube 18">
            <a:extLst>
              <a:ext uri="{FF2B5EF4-FFF2-40B4-BE49-F238E27FC236}">
                <a16:creationId xmlns:a16="http://schemas.microsoft.com/office/drawing/2014/main" id="{4E359397-F287-4EC8-AEBF-2058B098A88E}"/>
              </a:ext>
            </a:extLst>
          </p:cNvPr>
          <p:cNvSpPr/>
          <p:nvPr/>
        </p:nvSpPr>
        <p:spPr>
          <a:xfrm>
            <a:off x="9907973" y="3041001"/>
            <a:ext cx="2015112" cy="1152289"/>
          </a:xfrm>
          <a:prstGeom prst="cube">
            <a:avLst>
              <a:gd name="adj" fmla="val 39581"/>
            </a:avLst>
          </a:prstGeom>
          <a:solidFill>
            <a:srgbClr val="FFC000"/>
          </a:solid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988F28C1-2BAF-4A18-B5D9-B2FBD37C062E}"/>
              </a:ext>
            </a:extLst>
          </p:cNvPr>
          <p:cNvSpPr/>
          <p:nvPr/>
        </p:nvSpPr>
        <p:spPr>
          <a:xfrm>
            <a:off x="9960410" y="3529487"/>
            <a:ext cx="1462092" cy="622415"/>
          </a:xfrm>
          <a:prstGeom prst="cube">
            <a:avLst>
              <a:gd name="adj" fmla="val 39581"/>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DED3A155-2F6D-4FFF-8950-07EDEEF9AB90}"/>
              </a:ext>
            </a:extLst>
          </p:cNvPr>
          <p:cNvSpPr txBox="1"/>
          <p:nvPr/>
        </p:nvSpPr>
        <p:spPr>
          <a:xfrm>
            <a:off x="9913265" y="3812107"/>
            <a:ext cx="133199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package reports</a:t>
            </a:r>
          </a:p>
        </p:txBody>
      </p:sp>
      <p:sp>
        <p:nvSpPr>
          <p:cNvPr id="9" name="Cube 8">
            <a:extLst>
              <a:ext uri="{FF2B5EF4-FFF2-40B4-BE49-F238E27FC236}">
                <a16:creationId xmlns:a16="http://schemas.microsoft.com/office/drawing/2014/main" id="{EBB2C14C-E791-6463-9609-D7DC671AC998}"/>
              </a:ext>
            </a:extLst>
          </p:cNvPr>
          <p:cNvSpPr/>
          <p:nvPr/>
        </p:nvSpPr>
        <p:spPr>
          <a:xfrm>
            <a:off x="3035348" y="3547287"/>
            <a:ext cx="1328340" cy="307204"/>
          </a:xfrm>
          <a:prstGeom prst="cube">
            <a:avLst>
              <a:gd name="adj" fmla="val 39581"/>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441F643-4C19-FA59-439A-63AEABBD8AD9}"/>
              </a:ext>
            </a:extLst>
          </p:cNvPr>
          <p:cNvSpPr txBox="1"/>
          <p:nvPr/>
        </p:nvSpPr>
        <p:spPr>
          <a:xfrm>
            <a:off x="3144763" y="3625082"/>
            <a:ext cx="10857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module</a:t>
            </a:r>
          </a:p>
        </p:txBody>
      </p:sp>
      <p:sp>
        <p:nvSpPr>
          <p:cNvPr id="17" name="Cube 16">
            <a:extLst>
              <a:ext uri="{FF2B5EF4-FFF2-40B4-BE49-F238E27FC236}">
                <a16:creationId xmlns:a16="http://schemas.microsoft.com/office/drawing/2014/main" id="{2FA18D17-3963-4952-B5C0-0A9D17D8E340}"/>
              </a:ext>
            </a:extLst>
          </p:cNvPr>
          <p:cNvSpPr/>
          <p:nvPr/>
        </p:nvSpPr>
        <p:spPr>
          <a:xfrm>
            <a:off x="5608796" y="3529487"/>
            <a:ext cx="1892521" cy="622415"/>
          </a:xfrm>
          <a:prstGeom prst="cube">
            <a:avLst>
              <a:gd name="adj" fmla="val 39581"/>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B12827A9-2344-4107-6A46-44F57127B2F8}"/>
              </a:ext>
            </a:extLst>
          </p:cNvPr>
          <p:cNvSpPr txBox="1"/>
          <p:nvPr/>
        </p:nvSpPr>
        <p:spPr>
          <a:xfrm>
            <a:off x="5632892" y="3812107"/>
            <a:ext cx="158409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package scripts</a:t>
            </a:r>
          </a:p>
        </p:txBody>
      </p:sp>
      <p:pic>
        <p:nvPicPr>
          <p:cNvPr id="3" name="Picture 2">
            <a:extLst>
              <a:ext uri="{FF2B5EF4-FFF2-40B4-BE49-F238E27FC236}">
                <a16:creationId xmlns:a16="http://schemas.microsoft.com/office/drawing/2014/main" id="{57171C65-A10D-4361-AA96-934107D8B6A1}"/>
              </a:ext>
            </a:extLst>
          </p:cNvPr>
          <p:cNvPicPr>
            <a:picLocks noChangeAspect="1"/>
          </p:cNvPicPr>
          <p:nvPr/>
        </p:nvPicPr>
        <p:blipFill>
          <a:blip r:embed="rId7"/>
          <a:stretch>
            <a:fillRect/>
          </a:stretch>
        </p:blipFill>
        <p:spPr>
          <a:xfrm>
            <a:off x="169768" y="2491091"/>
            <a:ext cx="1561867" cy="2855985"/>
          </a:xfrm>
          <a:prstGeom prst="rect">
            <a:avLst/>
          </a:prstGeom>
        </p:spPr>
      </p:pic>
      <p:sp>
        <p:nvSpPr>
          <p:cNvPr id="12" name="Title 1">
            <a:extLst>
              <a:ext uri="{FF2B5EF4-FFF2-40B4-BE49-F238E27FC236}">
                <a16:creationId xmlns:a16="http://schemas.microsoft.com/office/drawing/2014/main" id="{51D811D7-B9E0-445D-BA3B-C858D4E4082B}"/>
              </a:ext>
            </a:extLst>
          </p:cNvPr>
          <p:cNvSpPr txBox="1">
            <a:spLocks/>
          </p:cNvSpPr>
          <p:nvPr/>
        </p:nvSpPr>
        <p:spPr>
          <a:xfrm>
            <a:off x="407481" y="156957"/>
            <a:ext cx="1068933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0" cap="none" spc="-50" normalizeH="0" baseline="0" noProof="0">
                <a:ln w="3175">
                  <a:noFill/>
                </a:ln>
                <a:solidFill>
                  <a:srgbClr val="00B0F0"/>
                </a:solidFill>
                <a:effectLst/>
                <a:uLnTx/>
                <a:uFillTx/>
                <a:latin typeface="Segoe UI"/>
                <a:ea typeface="+mn-ea"/>
                <a:cs typeface="Segoe UI" pitchFamily="34" charset="0"/>
              </a:rPr>
              <a:t>OEA repo update</a:t>
            </a:r>
          </a:p>
        </p:txBody>
      </p:sp>
      <p:sp>
        <p:nvSpPr>
          <p:cNvPr id="15" name="Rectangle 14">
            <a:extLst>
              <a:ext uri="{FF2B5EF4-FFF2-40B4-BE49-F238E27FC236}">
                <a16:creationId xmlns:a16="http://schemas.microsoft.com/office/drawing/2014/main" id="{933631B1-F423-4784-A224-385F9D52BD8E}"/>
              </a:ext>
            </a:extLst>
          </p:cNvPr>
          <p:cNvSpPr/>
          <p:nvPr/>
        </p:nvSpPr>
        <p:spPr>
          <a:xfrm>
            <a:off x="161817" y="2808845"/>
            <a:ext cx="1561867" cy="14346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4FFBEB6F-8140-442C-9E8F-D452D2E6E417}"/>
              </a:ext>
            </a:extLst>
          </p:cNvPr>
          <p:cNvPicPr>
            <a:picLocks noChangeAspect="1"/>
          </p:cNvPicPr>
          <p:nvPr/>
        </p:nvPicPr>
        <p:blipFill rotWithShape="1">
          <a:blip r:embed="rId8"/>
          <a:srcRect r="49818"/>
          <a:stretch/>
        </p:blipFill>
        <p:spPr>
          <a:xfrm>
            <a:off x="161817" y="1502036"/>
            <a:ext cx="1561867" cy="969512"/>
          </a:xfrm>
          <a:prstGeom prst="rect">
            <a:avLst/>
          </a:prstGeom>
        </p:spPr>
      </p:pic>
    </p:spTree>
    <p:extLst>
      <p:ext uri="{BB962C8B-B14F-4D97-AF65-F5344CB8AC3E}">
        <p14:creationId xmlns:p14="http://schemas.microsoft.com/office/powerpoint/2010/main" val="2976659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90870719-F2C4-4B62-B9E7-F94270E06DEE}"/>
              </a:ext>
            </a:extLst>
          </p:cNvPr>
          <p:cNvSpPr/>
          <p:nvPr/>
        </p:nvSpPr>
        <p:spPr>
          <a:xfrm>
            <a:off x="5692215" y="479423"/>
            <a:ext cx="6135845" cy="6198881"/>
          </a:xfrm>
          <a:prstGeom prst="roundRect">
            <a:avLst>
              <a:gd name="adj" fmla="val 4419"/>
            </a:avLst>
          </a:prstGeom>
          <a:solidFill>
            <a:schemeClr val="bg2">
              <a:lumMod val="5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7EDAA85A-83E5-4698-A1E4-B927F06100EC}"/>
              </a:ext>
            </a:extLst>
          </p:cNvPr>
          <p:cNvSpPr/>
          <p:nvPr/>
        </p:nvSpPr>
        <p:spPr>
          <a:xfrm>
            <a:off x="1119805" y="455670"/>
            <a:ext cx="4422375" cy="6198881"/>
          </a:xfrm>
          <a:prstGeom prst="roundRect">
            <a:avLst>
              <a:gd name="adj" fmla="val 4419"/>
            </a:avLst>
          </a:prstGeom>
          <a:solidFill>
            <a:schemeClr val="bg2">
              <a:lumMod val="5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Segoe UI"/>
              <a:ea typeface="+mn-ea"/>
              <a:cs typeface="+mn-cs"/>
            </a:endParaRPr>
          </a:p>
        </p:txBody>
      </p:sp>
      <p:sp>
        <p:nvSpPr>
          <p:cNvPr id="3" name="Oval 2">
            <a:extLst>
              <a:ext uri="{FF2B5EF4-FFF2-40B4-BE49-F238E27FC236}">
                <a16:creationId xmlns:a16="http://schemas.microsoft.com/office/drawing/2014/main" id="{A1A2782B-6663-422D-9AC2-8B78C38A2A6E}"/>
              </a:ext>
            </a:extLst>
          </p:cNvPr>
          <p:cNvSpPr/>
          <p:nvPr/>
        </p:nvSpPr>
        <p:spPr bwMode="auto">
          <a:xfrm>
            <a:off x="2240367" y="2751143"/>
            <a:ext cx="1924889" cy="1924889"/>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7ED5437-207E-435B-A1D0-DC9EEC1F526F}"/>
              </a:ext>
            </a:extLst>
          </p:cNvPr>
          <p:cNvSpPr/>
          <p:nvPr/>
        </p:nvSpPr>
        <p:spPr bwMode="auto">
          <a:xfrm rot="2687921">
            <a:off x="2816331" y="2158140"/>
            <a:ext cx="775931" cy="108930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EA1C629-85BE-4833-9A96-FF1106C54CE6}"/>
              </a:ext>
            </a:extLst>
          </p:cNvPr>
          <p:cNvSpPr/>
          <p:nvPr/>
        </p:nvSpPr>
        <p:spPr bwMode="auto">
          <a:xfrm>
            <a:off x="2713980" y="4339342"/>
            <a:ext cx="977661" cy="61210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B80C2FD1-1AB9-4B0F-87A2-6049849329BD}"/>
              </a:ext>
            </a:extLst>
          </p:cNvPr>
          <p:cNvSpPr/>
          <p:nvPr/>
        </p:nvSpPr>
        <p:spPr>
          <a:xfrm>
            <a:off x="97739" y="2917275"/>
            <a:ext cx="11996522" cy="1313212"/>
          </a:xfrm>
          <a:prstGeom prst="roundRect">
            <a:avLst>
              <a:gd name="adj" fmla="val 4419"/>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37A98978-E170-41C6-8F29-3420EE731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560" y="1088205"/>
            <a:ext cx="1021398" cy="1021398"/>
          </a:xfrm>
          <a:prstGeom prst="rect">
            <a:avLst/>
          </a:prstGeom>
        </p:spPr>
      </p:pic>
      <p:sp>
        <p:nvSpPr>
          <p:cNvPr id="90" name="Rectangle: Rounded Corners 89">
            <a:extLst>
              <a:ext uri="{FF2B5EF4-FFF2-40B4-BE49-F238E27FC236}">
                <a16:creationId xmlns:a16="http://schemas.microsoft.com/office/drawing/2014/main" id="{C2F01C61-AAD7-40EC-A4B0-7AEFBF19F5A1}"/>
              </a:ext>
            </a:extLst>
          </p:cNvPr>
          <p:cNvSpPr/>
          <p:nvPr/>
        </p:nvSpPr>
        <p:spPr>
          <a:xfrm>
            <a:off x="5835993" y="4469755"/>
            <a:ext cx="4024893" cy="1538281"/>
          </a:xfrm>
          <a:prstGeom prst="roundRect">
            <a:avLst>
              <a:gd name="adj" fmla="val 4419"/>
            </a:avLst>
          </a:prstGeom>
          <a:solidFill>
            <a:schemeClr val="bg1">
              <a:lumMod val="95000"/>
            </a:schemeClr>
          </a:solidFill>
          <a:ln w="57150">
            <a:solidFill>
              <a:srgbClr val="FFB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2F9FC9C-4155-4318-9305-06D88C7EAA31}"/>
              </a:ext>
            </a:extLst>
          </p:cNvPr>
          <p:cNvSpPr txBox="1"/>
          <p:nvPr/>
        </p:nvSpPr>
        <p:spPr>
          <a:xfrm>
            <a:off x="7161162" y="4934609"/>
            <a:ext cx="19022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 Platform</a:t>
            </a:r>
          </a:p>
        </p:txBody>
      </p:sp>
      <p:sp>
        <p:nvSpPr>
          <p:cNvPr id="94" name="Rectangle: Rounded Corners 93">
            <a:extLst>
              <a:ext uri="{FF2B5EF4-FFF2-40B4-BE49-F238E27FC236}">
                <a16:creationId xmlns:a16="http://schemas.microsoft.com/office/drawing/2014/main" id="{D80DAD6F-2ABD-4960-98C8-968B5E9A19C2}"/>
              </a:ext>
            </a:extLst>
          </p:cNvPr>
          <p:cNvSpPr/>
          <p:nvPr/>
        </p:nvSpPr>
        <p:spPr>
          <a:xfrm>
            <a:off x="5827029" y="3534244"/>
            <a:ext cx="3882920" cy="643848"/>
          </a:xfrm>
          <a:prstGeom prst="roundRect">
            <a:avLst>
              <a:gd name="adj" fmla="val 4419"/>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69B01AB6-229E-4CED-9C00-6A93B9962D67}"/>
              </a:ext>
            </a:extLst>
          </p:cNvPr>
          <p:cNvSpPr txBox="1"/>
          <p:nvPr/>
        </p:nvSpPr>
        <p:spPr>
          <a:xfrm>
            <a:off x="5757912" y="3646555"/>
            <a:ext cx="4390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 Framework, Conventions, Standards</a:t>
            </a:r>
          </a:p>
        </p:txBody>
      </p:sp>
      <p:sp>
        <p:nvSpPr>
          <p:cNvPr id="96" name="Rectangle: Rounded Corners 95">
            <a:extLst>
              <a:ext uri="{FF2B5EF4-FFF2-40B4-BE49-F238E27FC236}">
                <a16:creationId xmlns:a16="http://schemas.microsoft.com/office/drawing/2014/main" id="{D1BDA088-2547-46CB-ACAC-C89E594686F6}"/>
              </a:ext>
            </a:extLst>
          </p:cNvPr>
          <p:cNvSpPr/>
          <p:nvPr/>
        </p:nvSpPr>
        <p:spPr>
          <a:xfrm>
            <a:off x="5954362" y="1257877"/>
            <a:ext cx="4670742" cy="1343014"/>
          </a:xfrm>
          <a:prstGeom prst="roundRect">
            <a:avLst>
              <a:gd name="adj" fmla="val 4419"/>
            </a:avLst>
          </a:prstGeom>
          <a:solidFill>
            <a:schemeClr val="bg1">
              <a:lumMod val="95000"/>
            </a:schemeClr>
          </a:solidFill>
          <a:ln w="571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9DFAA02E-01C7-4B40-9E5B-7495A34F1CB9}"/>
              </a:ext>
            </a:extLst>
          </p:cNvPr>
          <p:cNvSpPr txBox="1"/>
          <p:nvPr/>
        </p:nvSpPr>
        <p:spPr>
          <a:xfrm>
            <a:off x="6002460" y="1306425"/>
            <a:ext cx="1771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Custom Assets</a:t>
            </a:r>
          </a:p>
        </p:txBody>
      </p:sp>
      <p:sp>
        <p:nvSpPr>
          <p:cNvPr id="2" name="Arrow: Down 1">
            <a:extLst>
              <a:ext uri="{FF2B5EF4-FFF2-40B4-BE49-F238E27FC236}">
                <a16:creationId xmlns:a16="http://schemas.microsoft.com/office/drawing/2014/main" id="{CF857371-6392-4732-89ED-E5BB5AA46B40}"/>
              </a:ext>
            </a:extLst>
          </p:cNvPr>
          <p:cNvSpPr/>
          <p:nvPr/>
        </p:nvSpPr>
        <p:spPr bwMode="auto">
          <a:xfrm>
            <a:off x="9917487" y="2774909"/>
            <a:ext cx="266899" cy="1694846"/>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extBox 103">
            <a:extLst>
              <a:ext uri="{FF2B5EF4-FFF2-40B4-BE49-F238E27FC236}">
                <a16:creationId xmlns:a16="http://schemas.microsoft.com/office/drawing/2014/main" id="{6652277C-0574-40B8-9846-D321CBF373A7}"/>
              </a:ext>
            </a:extLst>
          </p:cNvPr>
          <p:cNvSpPr txBox="1"/>
          <p:nvPr/>
        </p:nvSpPr>
        <p:spPr>
          <a:xfrm>
            <a:off x="10011991" y="3122862"/>
            <a:ext cx="2023607" cy="830997"/>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refine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standardize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commoditize</a:t>
            </a:r>
          </a:p>
        </p:txBody>
      </p:sp>
      <p:pic>
        <p:nvPicPr>
          <p:cNvPr id="14" name="Picture 13">
            <a:extLst>
              <a:ext uri="{FF2B5EF4-FFF2-40B4-BE49-F238E27FC236}">
                <a16:creationId xmlns:a16="http://schemas.microsoft.com/office/drawing/2014/main" id="{D8B866E6-C55B-4D7D-AE38-057DDF863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166" y="4562161"/>
            <a:ext cx="1021398" cy="1021398"/>
          </a:xfrm>
          <a:prstGeom prst="rect">
            <a:avLst/>
          </a:prstGeom>
        </p:spPr>
      </p:pic>
      <p:pic>
        <p:nvPicPr>
          <p:cNvPr id="16" name="Picture 15">
            <a:extLst>
              <a:ext uri="{FF2B5EF4-FFF2-40B4-BE49-F238E27FC236}">
                <a16:creationId xmlns:a16="http://schemas.microsoft.com/office/drawing/2014/main" id="{0ABD8481-B674-44B7-94D0-4E6A4125A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200" y="4804785"/>
            <a:ext cx="1021398" cy="1021398"/>
          </a:xfrm>
          <a:prstGeom prst="rect">
            <a:avLst/>
          </a:prstGeom>
        </p:spPr>
      </p:pic>
      <p:pic>
        <p:nvPicPr>
          <p:cNvPr id="17" name="Picture 16">
            <a:extLst>
              <a:ext uri="{FF2B5EF4-FFF2-40B4-BE49-F238E27FC236}">
                <a16:creationId xmlns:a16="http://schemas.microsoft.com/office/drawing/2014/main" id="{2DE33FC7-B79B-470F-9654-D141A41C2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896" y="1175394"/>
            <a:ext cx="1021398" cy="1021398"/>
          </a:xfrm>
          <a:prstGeom prst="rect">
            <a:avLst/>
          </a:prstGeom>
        </p:spPr>
      </p:pic>
      <p:pic>
        <p:nvPicPr>
          <p:cNvPr id="18" name="Picture 17">
            <a:extLst>
              <a:ext uri="{FF2B5EF4-FFF2-40B4-BE49-F238E27FC236}">
                <a16:creationId xmlns:a16="http://schemas.microsoft.com/office/drawing/2014/main" id="{B39210F4-BA54-4ED0-BE75-CA438A03C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676" y="1497882"/>
            <a:ext cx="1021398" cy="1021398"/>
          </a:xfrm>
          <a:prstGeom prst="rect">
            <a:avLst/>
          </a:prstGeom>
        </p:spPr>
      </p:pic>
      <p:pic>
        <p:nvPicPr>
          <p:cNvPr id="19" name="Picture 18">
            <a:extLst>
              <a:ext uri="{FF2B5EF4-FFF2-40B4-BE49-F238E27FC236}">
                <a16:creationId xmlns:a16="http://schemas.microsoft.com/office/drawing/2014/main" id="{C837C1B6-6BD3-429A-BBEB-887C5291C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672" y="765717"/>
            <a:ext cx="1021398" cy="1021398"/>
          </a:xfrm>
          <a:prstGeom prst="rect">
            <a:avLst/>
          </a:prstGeom>
        </p:spPr>
      </p:pic>
      <p:pic>
        <p:nvPicPr>
          <p:cNvPr id="20" name="Picture 19">
            <a:extLst>
              <a:ext uri="{FF2B5EF4-FFF2-40B4-BE49-F238E27FC236}">
                <a16:creationId xmlns:a16="http://schemas.microsoft.com/office/drawing/2014/main" id="{23F2F43B-B69D-4D71-A75F-99284D606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1452" y="1088205"/>
            <a:ext cx="1021398" cy="1021398"/>
          </a:xfrm>
          <a:prstGeom prst="rect">
            <a:avLst/>
          </a:prstGeom>
        </p:spPr>
      </p:pic>
      <p:pic>
        <p:nvPicPr>
          <p:cNvPr id="22" name="Picture 21">
            <a:extLst>
              <a:ext uri="{FF2B5EF4-FFF2-40B4-BE49-F238E27FC236}">
                <a16:creationId xmlns:a16="http://schemas.microsoft.com/office/drawing/2014/main" id="{1692338D-1964-4836-8798-F42276971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865" y="1679488"/>
            <a:ext cx="1021398" cy="1021398"/>
          </a:xfrm>
          <a:prstGeom prst="rect">
            <a:avLst/>
          </a:prstGeom>
        </p:spPr>
      </p:pic>
      <p:pic>
        <p:nvPicPr>
          <p:cNvPr id="24" name="Picture 23" descr="Logo&#10;&#10;Description automatically generated">
            <a:extLst>
              <a:ext uri="{FF2B5EF4-FFF2-40B4-BE49-F238E27FC236}">
                <a16:creationId xmlns:a16="http://schemas.microsoft.com/office/drawing/2014/main" id="{F29AF1C0-62A8-4C1C-B54B-F98807F8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79" y="2718848"/>
            <a:ext cx="844547" cy="489230"/>
          </a:xfrm>
          <a:prstGeom prst="rect">
            <a:avLst/>
          </a:prstGeom>
        </p:spPr>
      </p:pic>
      <p:sp>
        <p:nvSpPr>
          <p:cNvPr id="5" name="Arrow: Right 4">
            <a:extLst>
              <a:ext uri="{FF2B5EF4-FFF2-40B4-BE49-F238E27FC236}">
                <a16:creationId xmlns:a16="http://schemas.microsoft.com/office/drawing/2014/main" id="{17679540-44C9-4598-B191-0BDD70AE76F5}"/>
              </a:ext>
            </a:extLst>
          </p:cNvPr>
          <p:cNvSpPr/>
          <p:nvPr/>
        </p:nvSpPr>
        <p:spPr bwMode="auto">
          <a:xfrm rot="19261814">
            <a:off x="2628119" y="2804278"/>
            <a:ext cx="149164" cy="157618"/>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Arrow: Right 30">
            <a:extLst>
              <a:ext uri="{FF2B5EF4-FFF2-40B4-BE49-F238E27FC236}">
                <a16:creationId xmlns:a16="http://schemas.microsoft.com/office/drawing/2014/main" id="{0034C0EB-C415-4151-B3CD-3D642804AE97}"/>
              </a:ext>
            </a:extLst>
          </p:cNvPr>
          <p:cNvSpPr/>
          <p:nvPr/>
        </p:nvSpPr>
        <p:spPr bwMode="auto">
          <a:xfrm rot="9592715">
            <a:off x="3565243" y="4481180"/>
            <a:ext cx="149164" cy="157618"/>
          </a:xfrm>
          <a:prstGeom prst="right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7BB24940-E0F5-49AC-9310-EC730F304832}"/>
              </a:ext>
            </a:extLst>
          </p:cNvPr>
          <p:cNvSpPr/>
          <p:nvPr/>
        </p:nvSpPr>
        <p:spPr>
          <a:xfrm>
            <a:off x="5941054" y="2977129"/>
            <a:ext cx="1771960" cy="511358"/>
          </a:xfrm>
          <a:prstGeom prst="roundRect">
            <a:avLst>
              <a:gd name="adj" fmla="val 4419"/>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Modules</a:t>
            </a:r>
          </a:p>
        </p:txBody>
      </p:sp>
      <p:sp>
        <p:nvSpPr>
          <p:cNvPr id="34" name="Rectangle: Rounded Corners 33">
            <a:extLst>
              <a:ext uri="{FF2B5EF4-FFF2-40B4-BE49-F238E27FC236}">
                <a16:creationId xmlns:a16="http://schemas.microsoft.com/office/drawing/2014/main" id="{0666956C-11DB-4F4D-9FAD-14045DDE4FDD}"/>
              </a:ext>
            </a:extLst>
          </p:cNvPr>
          <p:cNvSpPr/>
          <p:nvPr/>
        </p:nvSpPr>
        <p:spPr>
          <a:xfrm>
            <a:off x="7777938" y="2977129"/>
            <a:ext cx="1771960" cy="508170"/>
          </a:xfrm>
          <a:prstGeom prst="roundRect">
            <a:avLst>
              <a:gd name="adj" fmla="val 4419"/>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Packages</a:t>
            </a:r>
          </a:p>
        </p:txBody>
      </p:sp>
      <p:sp>
        <p:nvSpPr>
          <p:cNvPr id="35" name="TextBox 34">
            <a:extLst>
              <a:ext uri="{FF2B5EF4-FFF2-40B4-BE49-F238E27FC236}">
                <a16:creationId xmlns:a16="http://schemas.microsoft.com/office/drawing/2014/main" id="{FC227A0D-B8BA-4A1E-94EB-EF38ABF3BD42}"/>
              </a:ext>
            </a:extLst>
          </p:cNvPr>
          <p:cNvSpPr txBox="1"/>
          <p:nvPr/>
        </p:nvSpPr>
        <p:spPr>
          <a:xfrm>
            <a:off x="1123603" y="3615975"/>
            <a:ext cx="13181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technical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guidance</a:t>
            </a:r>
          </a:p>
        </p:txBody>
      </p:sp>
      <p:sp>
        <p:nvSpPr>
          <p:cNvPr id="36" name="TextBox 35">
            <a:extLst>
              <a:ext uri="{FF2B5EF4-FFF2-40B4-BE49-F238E27FC236}">
                <a16:creationId xmlns:a16="http://schemas.microsoft.com/office/drawing/2014/main" id="{F52BEE55-62AE-481C-B0E5-D4B2660B8328}"/>
              </a:ext>
            </a:extLst>
          </p:cNvPr>
          <p:cNvSpPr txBox="1"/>
          <p:nvPr/>
        </p:nvSpPr>
        <p:spPr>
          <a:xfrm>
            <a:off x="4008994" y="2947864"/>
            <a:ext cx="13368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feedback</a:t>
            </a:r>
          </a:p>
        </p:txBody>
      </p:sp>
      <p:sp>
        <p:nvSpPr>
          <p:cNvPr id="37" name="TextBox 36">
            <a:extLst>
              <a:ext uri="{FF2B5EF4-FFF2-40B4-BE49-F238E27FC236}">
                <a16:creationId xmlns:a16="http://schemas.microsoft.com/office/drawing/2014/main" id="{0AD183FC-2292-42F7-A898-450B3A1135C9}"/>
              </a:ext>
            </a:extLst>
          </p:cNvPr>
          <p:cNvSpPr txBox="1"/>
          <p:nvPr/>
        </p:nvSpPr>
        <p:spPr>
          <a:xfrm>
            <a:off x="1996704" y="5456851"/>
            <a:ext cx="14345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developers</a:t>
            </a:r>
          </a:p>
        </p:txBody>
      </p:sp>
      <p:sp>
        <p:nvSpPr>
          <p:cNvPr id="38" name="TextBox 37">
            <a:extLst>
              <a:ext uri="{FF2B5EF4-FFF2-40B4-BE49-F238E27FC236}">
                <a16:creationId xmlns:a16="http://schemas.microsoft.com/office/drawing/2014/main" id="{F0A58FEF-B059-4A73-8BE6-073FE86B87B0}"/>
              </a:ext>
            </a:extLst>
          </p:cNvPr>
          <p:cNvSpPr txBox="1"/>
          <p:nvPr/>
        </p:nvSpPr>
        <p:spPr>
          <a:xfrm>
            <a:off x="4392478" y="2138266"/>
            <a:ext cx="14345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partners</a:t>
            </a:r>
          </a:p>
        </p:txBody>
      </p:sp>
      <p:sp>
        <p:nvSpPr>
          <p:cNvPr id="40" name="TextBox 39">
            <a:extLst>
              <a:ext uri="{FF2B5EF4-FFF2-40B4-BE49-F238E27FC236}">
                <a16:creationId xmlns:a16="http://schemas.microsoft.com/office/drawing/2014/main" id="{B964F187-2636-4397-8DF7-1F67F4772137}"/>
              </a:ext>
            </a:extLst>
          </p:cNvPr>
          <p:cNvSpPr txBox="1"/>
          <p:nvPr/>
        </p:nvSpPr>
        <p:spPr>
          <a:xfrm>
            <a:off x="4038078" y="1889795"/>
            <a:ext cx="14345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customers</a:t>
            </a:r>
          </a:p>
        </p:txBody>
      </p:sp>
      <p:sp>
        <p:nvSpPr>
          <p:cNvPr id="42" name="TextBox 41">
            <a:extLst>
              <a:ext uri="{FF2B5EF4-FFF2-40B4-BE49-F238E27FC236}">
                <a16:creationId xmlns:a16="http://schemas.microsoft.com/office/drawing/2014/main" id="{02C2AFF8-883A-423B-97D3-3A5435F7555A}"/>
              </a:ext>
            </a:extLst>
          </p:cNvPr>
          <p:cNvSpPr txBox="1"/>
          <p:nvPr/>
        </p:nvSpPr>
        <p:spPr>
          <a:xfrm>
            <a:off x="1119805" y="93319"/>
            <a:ext cx="25039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The Ecosystem</a:t>
            </a:r>
          </a:p>
        </p:txBody>
      </p:sp>
      <p:sp>
        <p:nvSpPr>
          <p:cNvPr id="44" name="TextBox 43">
            <a:extLst>
              <a:ext uri="{FF2B5EF4-FFF2-40B4-BE49-F238E27FC236}">
                <a16:creationId xmlns:a16="http://schemas.microsoft.com/office/drawing/2014/main" id="{3870F99C-D6D7-4190-9CDA-7BC948B77A64}"/>
              </a:ext>
            </a:extLst>
          </p:cNvPr>
          <p:cNvSpPr txBox="1"/>
          <p:nvPr/>
        </p:nvSpPr>
        <p:spPr>
          <a:xfrm>
            <a:off x="5658071" y="93319"/>
            <a:ext cx="25039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The Tech</a:t>
            </a:r>
          </a:p>
        </p:txBody>
      </p:sp>
      <p:sp>
        <p:nvSpPr>
          <p:cNvPr id="45" name="TextBox 44">
            <a:extLst>
              <a:ext uri="{FF2B5EF4-FFF2-40B4-BE49-F238E27FC236}">
                <a16:creationId xmlns:a16="http://schemas.microsoft.com/office/drawing/2014/main" id="{BB33D1EE-DEF5-4A49-B2E4-DFDA91BB1DC4}"/>
              </a:ext>
            </a:extLst>
          </p:cNvPr>
          <p:cNvSpPr txBox="1"/>
          <p:nvPr/>
        </p:nvSpPr>
        <p:spPr>
          <a:xfrm>
            <a:off x="1436957" y="5223758"/>
            <a:ext cx="14345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prod </a:t>
            </a:r>
            <a:r>
              <a:rPr kumimoji="0" lang="en-US" sz="18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mgrs</a:t>
            </a:r>
            <a:endPar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Isosceles Triangle 5">
            <a:extLst>
              <a:ext uri="{FF2B5EF4-FFF2-40B4-BE49-F238E27FC236}">
                <a16:creationId xmlns:a16="http://schemas.microsoft.com/office/drawing/2014/main" id="{56CD0991-1881-4214-AA3F-C84B5F1E40AB}"/>
              </a:ext>
            </a:extLst>
          </p:cNvPr>
          <p:cNvSpPr/>
          <p:nvPr/>
        </p:nvSpPr>
        <p:spPr bwMode="auto">
          <a:xfrm>
            <a:off x="6582770" y="1775841"/>
            <a:ext cx="277505" cy="239933"/>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42">
            <a:extLst>
              <a:ext uri="{FF2B5EF4-FFF2-40B4-BE49-F238E27FC236}">
                <a16:creationId xmlns:a16="http://schemas.microsoft.com/office/drawing/2014/main" id="{E1193BD9-C2A1-461B-AA93-08E01902A002}"/>
              </a:ext>
            </a:extLst>
          </p:cNvPr>
          <p:cNvSpPr/>
          <p:nvPr/>
        </p:nvSpPr>
        <p:spPr bwMode="auto">
          <a:xfrm>
            <a:off x="8182281" y="2176292"/>
            <a:ext cx="277505" cy="239933"/>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302AA587-EE05-4121-B4EA-F4A03BD22687}"/>
              </a:ext>
            </a:extLst>
          </p:cNvPr>
          <p:cNvSpPr/>
          <p:nvPr/>
        </p:nvSpPr>
        <p:spPr bwMode="auto">
          <a:xfrm>
            <a:off x="6796629" y="2182956"/>
            <a:ext cx="277505" cy="239933"/>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a:extLst>
              <a:ext uri="{FF2B5EF4-FFF2-40B4-BE49-F238E27FC236}">
                <a16:creationId xmlns:a16="http://schemas.microsoft.com/office/drawing/2014/main" id="{4A276878-522A-4934-9B6B-B3270EBA149C}"/>
              </a:ext>
            </a:extLst>
          </p:cNvPr>
          <p:cNvSpPr/>
          <p:nvPr/>
        </p:nvSpPr>
        <p:spPr bwMode="auto">
          <a:xfrm>
            <a:off x="8663918" y="1765643"/>
            <a:ext cx="277505" cy="239933"/>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EF8D291-09C1-415E-B888-EB19F6A59113}"/>
              </a:ext>
            </a:extLst>
          </p:cNvPr>
          <p:cNvSpPr/>
          <p:nvPr/>
        </p:nvSpPr>
        <p:spPr bwMode="auto">
          <a:xfrm>
            <a:off x="7166841" y="1849673"/>
            <a:ext cx="390726" cy="17130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3939194F-7263-4A3B-8487-186D79591254}"/>
              </a:ext>
            </a:extLst>
          </p:cNvPr>
          <p:cNvSpPr/>
          <p:nvPr/>
        </p:nvSpPr>
        <p:spPr bwMode="auto">
          <a:xfrm>
            <a:off x="8901191" y="2316478"/>
            <a:ext cx="390726" cy="17130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C73C5052-417D-4E12-ABF6-A5F8A2F7DA99}"/>
              </a:ext>
            </a:extLst>
          </p:cNvPr>
          <p:cNvSpPr/>
          <p:nvPr/>
        </p:nvSpPr>
        <p:spPr bwMode="auto">
          <a:xfrm>
            <a:off x="9957324" y="1527040"/>
            <a:ext cx="390726" cy="17130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Star: 5 Points 7">
            <a:extLst>
              <a:ext uri="{FF2B5EF4-FFF2-40B4-BE49-F238E27FC236}">
                <a16:creationId xmlns:a16="http://schemas.microsoft.com/office/drawing/2014/main" id="{2A5E9C82-7786-4A42-9289-ABED7786DF7D}"/>
              </a:ext>
            </a:extLst>
          </p:cNvPr>
          <p:cNvSpPr/>
          <p:nvPr/>
        </p:nvSpPr>
        <p:spPr bwMode="auto">
          <a:xfrm>
            <a:off x="7287904" y="2167754"/>
            <a:ext cx="332096" cy="33209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Star: 5 Points 50">
            <a:extLst>
              <a:ext uri="{FF2B5EF4-FFF2-40B4-BE49-F238E27FC236}">
                <a16:creationId xmlns:a16="http://schemas.microsoft.com/office/drawing/2014/main" id="{C77C23C6-9C9F-4E9A-9A7F-AB5EA89E32CC}"/>
              </a:ext>
            </a:extLst>
          </p:cNvPr>
          <p:cNvSpPr/>
          <p:nvPr/>
        </p:nvSpPr>
        <p:spPr bwMode="auto">
          <a:xfrm>
            <a:off x="9125869" y="1338955"/>
            <a:ext cx="332096" cy="33209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Star: 5 Points 51">
            <a:extLst>
              <a:ext uri="{FF2B5EF4-FFF2-40B4-BE49-F238E27FC236}">
                <a16:creationId xmlns:a16="http://schemas.microsoft.com/office/drawing/2014/main" id="{36348855-4C56-416D-9395-26287412C300}"/>
              </a:ext>
            </a:extLst>
          </p:cNvPr>
          <p:cNvSpPr/>
          <p:nvPr/>
        </p:nvSpPr>
        <p:spPr bwMode="auto">
          <a:xfrm>
            <a:off x="7829893" y="1713125"/>
            <a:ext cx="332096" cy="33209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Star: 5 Points 52">
            <a:extLst>
              <a:ext uri="{FF2B5EF4-FFF2-40B4-BE49-F238E27FC236}">
                <a16:creationId xmlns:a16="http://schemas.microsoft.com/office/drawing/2014/main" id="{8696D7A4-0BE8-48DF-89BE-4FCE7DA8B98E}"/>
              </a:ext>
            </a:extLst>
          </p:cNvPr>
          <p:cNvSpPr/>
          <p:nvPr/>
        </p:nvSpPr>
        <p:spPr bwMode="auto">
          <a:xfrm>
            <a:off x="6093892" y="1841889"/>
            <a:ext cx="332096" cy="33209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927E69D-AAB6-48B6-AEF8-D08A60206120}"/>
              </a:ext>
            </a:extLst>
          </p:cNvPr>
          <p:cNvSpPr/>
          <p:nvPr/>
        </p:nvSpPr>
        <p:spPr bwMode="auto">
          <a:xfrm>
            <a:off x="8295090" y="1382298"/>
            <a:ext cx="390726" cy="2541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9CE08CA3-DB24-4D9C-A062-D6F076999956}"/>
              </a:ext>
            </a:extLst>
          </p:cNvPr>
          <p:cNvSpPr/>
          <p:nvPr/>
        </p:nvSpPr>
        <p:spPr bwMode="auto">
          <a:xfrm>
            <a:off x="9587900" y="1995083"/>
            <a:ext cx="390726" cy="2541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81782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501A6-78AF-4CDC-9DB5-E5464859CC86}"/>
              </a:ext>
            </a:extLst>
          </p:cNvPr>
          <p:cNvPicPr>
            <a:picLocks noChangeAspect="1"/>
          </p:cNvPicPr>
          <p:nvPr/>
        </p:nvPicPr>
        <p:blipFill>
          <a:blip r:embed="rId3"/>
          <a:stretch>
            <a:fillRect/>
          </a:stretch>
        </p:blipFill>
        <p:spPr>
          <a:xfrm>
            <a:off x="0" y="0"/>
            <a:ext cx="8571283" cy="6858000"/>
          </a:xfrm>
          <a:prstGeom prst="rect">
            <a:avLst/>
          </a:prstGeom>
        </p:spPr>
      </p:pic>
      <p:sp>
        <p:nvSpPr>
          <p:cNvPr id="4" name="TextBox 3">
            <a:extLst>
              <a:ext uri="{FF2B5EF4-FFF2-40B4-BE49-F238E27FC236}">
                <a16:creationId xmlns:a16="http://schemas.microsoft.com/office/drawing/2014/main" id="{E7806EF3-0FC0-4943-9592-DB56262702DE}"/>
              </a:ext>
            </a:extLst>
          </p:cNvPr>
          <p:cNvSpPr txBox="1"/>
          <p:nvPr/>
        </p:nvSpPr>
        <p:spPr>
          <a:xfrm>
            <a:off x="8700868" y="225083"/>
            <a:ext cx="3397347" cy="21544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“Our ambition is to foster foundational innovation that creates entire ecosystems even greater than the platforms themselves.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That’s what the Microsoft cloud uniquely enables.”</a:t>
            </a:r>
          </a:p>
        </p:txBody>
      </p:sp>
      <p:pic>
        <p:nvPicPr>
          <p:cNvPr id="6" name="Picture 5">
            <a:extLst>
              <a:ext uri="{FF2B5EF4-FFF2-40B4-BE49-F238E27FC236}">
                <a16:creationId xmlns:a16="http://schemas.microsoft.com/office/drawing/2014/main" id="{D6F68266-72DD-42C0-84C8-1B1D24761F88}"/>
              </a:ext>
            </a:extLst>
          </p:cNvPr>
          <p:cNvPicPr>
            <a:picLocks noChangeAspect="1"/>
          </p:cNvPicPr>
          <p:nvPr/>
        </p:nvPicPr>
        <p:blipFill>
          <a:blip r:embed="rId4"/>
          <a:stretch>
            <a:fillRect/>
          </a:stretch>
        </p:blipFill>
        <p:spPr>
          <a:xfrm>
            <a:off x="8627898" y="2753831"/>
            <a:ext cx="3277579" cy="1852545"/>
          </a:xfrm>
          <a:prstGeom prst="rect">
            <a:avLst/>
          </a:prstGeom>
        </p:spPr>
      </p:pic>
      <p:pic>
        <p:nvPicPr>
          <p:cNvPr id="8" name="Picture 7">
            <a:extLst>
              <a:ext uri="{FF2B5EF4-FFF2-40B4-BE49-F238E27FC236}">
                <a16:creationId xmlns:a16="http://schemas.microsoft.com/office/drawing/2014/main" id="{3C8AFDFC-98CD-45CA-90FD-BEEF16A582C5}"/>
              </a:ext>
            </a:extLst>
          </p:cNvPr>
          <p:cNvPicPr>
            <a:picLocks noChangeAspect="1"/>
          </p:cNvPicPr>
          <p:nvPr/>
        </p:nvPicPr>
        <p:blipFill>
          <a:blip r:embed="rId5"/>
          <a:stretch>
            <a:fillRect/>
          </a:stretch>
        </p:blipFill>
        <p:spPr>
          <a:xfrm>
            <a:off x="8907124" y="4980688"/>
            <a:ext cx="2905366" cy="1490579"/>
          </a:xfrm>
          <a:prstGeom prst="rect">
            <a:avLst/>
          </a:prstGeom>
        </p:spPr>
      </p:pic>
    </p:spTree>
    <p:extLst>
      <p:ext uri="{BB962C8B-B14F-4D97-AF65-F5344CB8AC3E}">
        <p14:creationId xmlns:p14="http://schemas.microsoft.com/office/powerpoint/2010/main" val="26740110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9C29A6-CA0F-4246-87B5-E6A4B5AB727D}"/>
              </a:ext>
            </a:extLst>
          </p:cNvPr>
          <p:cNvSpPr/>
          <p:nvPr/>
        </p:nvSpPr>
        <p:spPr bwMode="auto">
          <a:xfrm>
            <a:off x="588262" y="1268553"/>
            <a:ext cx="11018520" cy="4560151"/>
          </a:xfrm>
          <a:prstGeom prst="rect">
            <a:avLst/>
          </a:prstGeom>
          <a:solidFill>
            <a:schemeClr val="tx1"/>
          </a:solidFill>
          <a:ln>
            <a:noFill/>
            <a:headEnd type="none" w="med" len="med"/>
            <a:tailEnd type="none" w="med" len="med"/>
          </a:ln>
          <a:effectLst>
            <a:outerShdw blurRad="190500" dist="50800" dir="2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D86AA1D-1B44-4E04-A8FC-645F9068659E}"/>
              </a:ext>
            </a:extLst>
          </p:cNvPr>
          <p:cNvSpPr>
            <a:spLocks noGrp="1"/>
          </p:cNvSpPr>
          <p:nvPr>
            <p:ph type="title"/>
          </p:nvPr>
        </p:nvSpPr>
        <p:spPr/>
        <p:txBody>
          <a:bodyPr/>
          <a:lstStyle/>
          <a:p>
            <a:r>
              <a:rPr lang="en-US"/>
              <a:t>Modern Analytics Journey</a:t>
            </a:r>
          </a:p>
        </p:txBody>
      </p:sp>
      <p:graphicFrame>
        <p:nvGraphicFramePr>
          <p:cNvPr id="12" name="Table 12">
            <a:extLst>
              <a:ext uri="{FF2B5EF4-FFF2-40B4-BE49-F238E27FC236}">
                <a16:creationId xmlns:a16="http://schemas.microsoft.com/office/drawing/2014/main" id="{B02A1678-7D37-4A04-AE25-924E19684135}"/>
              </a:ext>
            </a:extLst>
          </p:cNvPr>
          <p:cNvGraphicFramePr>
            <a:graphicFrameLocks noGrp="1"/>
          </p:cNvGraphicFramePr>
          <p:nvPr/>
        </p:nvGraphicFramePr>
        <p:xfrm>
          <a:off x="2661138" y="4684426"/>
          <a:ext cx="7201629" cy="370840"/>
        </p:xfrm>
        <a:graphic>
          <a:graphicData uri="http://schemas.openxmlformats.org/drawingml/2006/table">
            <a:tbl>
              <a:tblPr firstRow="1" bandRow="1">
                <a:tableStyleId>{5C22544A-7EE6-4342-B048-85BDC9FD1C3A}</a:tableStyleId>
              </a:tblPr>
              <a:tblGrid>
                <a:gridCol w="2400543">
                  <a:extLst>
                    <a:ext uri="{9D8B030D-6E8A-4147-A177-3AD203B41FA5}">
                      <a16:colId xmlns:a16="http://schemas.microsoft.com/office/drawing/2014/main" val="3936119966"/>
                    </a:ext>
                  </a:extLst>
                </a:gridCol>
                <a:gridCol w="2400543">
                  <a:extLst>
                    <a:ext uri="{9D8B030D-6E8A-4147-A177-3AD203B41FA5}">
                      <a16:colId xmlns:a16="http://schemas.microsoft.com/office/drawing/2014/main" val="3134134582"/>
                    </a:ext>
                  </a:extLst>
                </a:gridCol>
                <a:gridCol w="2400543">
                  <a:extLst>
                    <a:ext uri="{9D8B030D-6E8A-4147-A177-3AD203B41FA5}">
                      <a16:colId xmlns:a16="http://schemas.microsoft.com/office/drawing/2014/main" val="2632618938"/>
                    </a:ext>
                  </a:extLst>
                </a:gridCol>
              </a:tblGrid>
              <a:tr h="370840">
                <a:tc>
                  <a:txBody>
                    <a:bodyPr/>
                    <a:lstStyle/>
                    <a:p>
                      <a:pPr algn="ctr"/>
                      <a:r>
                        <a:rPr lang="en-US" sz="1400" b="0">
                          <a:solidFill>
                            <a:schemeClr val="bg1"/>
                          </a:solidFill>
                        </a:rPr>
                        <a:t>Hindsight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b="0">
                          <a:solidFill>
                            <a:schemeClr val="bg1"/>
                          </a:solidFill>
                        </a:rPr>
                        <a:t>Insight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b="0">
                          <a:solidFill>
                            <a:schemeClr val="bg1"/>
                          </a:solidFill>
                        </a:rPr>
                        <a:t>Foresight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597987"/>
                  </a:ext>
                </a:extLst>
              </a:tr>
            </a:tbl>
          </a:graphicData>
        </a:graphic>
      </p:graphicFrame>
      <p:grpSp>
        <p:nvGrpSpPr>
          <p:cNvPr id="74" name="Group 73">
            <a:extLst>
              <a:ext uri="{FF2B5EF4-FFF2-40B4-BE49-F238E27FC236}">
                <a16:creationId xmlns:a16="http://schemas.microsoft.com/office/drawing/2014/main" id="{A9CF79B3-F467-4977-AFD8-57A05F01771F}"/>
              </a:ext>
            </a:extLst>
          </p:cNvPr>
          <p:cNvGrpSpPr/>
          <p:nvPr/>
        </p:nvGrpSpPr>
        <p:grpSpPr>
          <a:xfrm>
            <a:off x="900458" y="1746555"/>
            <a:ext cx="10325852" cy="3819068"/>
            <a:chOff x="900458" y="1746555"/>
            <a:chExt cx="10325852" cy="3819068"/>
          </a:xfrm>
        </p:grpSpPr>
        <p:cxnSp>
          <p:nvCxnSpPr>
            <p:cNvPr id="32" name="Straight Arrow Connector 31">
              <a:extLst>
                <a:ext uri="{FF2B5EF4-FFF2-40B4-BE49-F238E27FC236}">
                  <a16:creationId xmlns:a16="http://schemas.microsoft.com/office/drawing/2014/main" id="{41567CB4-8008-42B6-9566-5BC4D3C8D1EB}"/>
                </a:ext>
              </a:extLst>
            </p:cNvPr>
            <p:cNvCxnSpPr>
              <a:cxnSpLocks/>
            </p:cNvCxnSpPr>
            <p:nvPr/>
          </p:nvCxnSpPr>
          <p:spPr>
            <a:xfrm flipV="1">
              <a:off x="1318431" y="1746555"/>
              <a:ext cx="0" cy="3361516"/>
            </a:xfrm>
            <a:prstGeom prst="straightConnector1">
              <a:avLst/>
            </a:prstGeom>
            <a:noFill/>
            <a:ln w="38100" cap="rnd" cmpd="sng" algn="ctr">
              <a:solidFill>
                <a:schemeClr val="bg1"/>
              </a:solidFill>
              <a:prstDash val="solid"/>
              <a:headEnd type="none" w="lg" len="med"/>
              <a:tailEnd type="arrow" w="lg" len="med"/>
            </a:ln>
            <a:effectLst/>
          </p:spPr>
        </p:cxnSp>
        <p:cxnSp>
          <p:nvCxnSpPr>
            <p:cNvPr id="33" name="Straight Arrow Connector 32">
              <a:extLst>
                <a:ext uri="{FF2B5EF4-FFF2-40B4-BE49-F238E27FC236}">
                  <a16:creationId xmlns:a16="http://schemas.microsoft.com/office/drawing/2014/main" id="{7C1450EE-94C2-4D79-B29F-EE75EC7B6365}"/>
                </a:ext>
              </a:extLst>
            </p:cNvPr>
            <p:cNvCxnSpPr>
              <a:cxnSpLocks/>
            </p:cNvCxnSpPr>
            <p:nvPr/>
          </p:nvCxnSpPr>
          <p:spPr>
            <a:xfrm>
              <a:off x="1318431" y="5108071"/>
              <a:ext cx="9907879" cy="0"/>
            </a:xfrm>
            <a:prstGeom prst="straightConnector1">
              <a:avLst/>
            </a:prstGeom>
            <a:noFill/>
            <a:ln w="38100" cap="rnd" cmpd="sng" algn="ctr">
              <a:solidFill>
                <a:schemeClr val="bg1"/>
              </a:solidFill>
              <a:prstDash val="solid"/>
              <a:headEnd type="none" w="lg" len="med"/>
              <a:tailEnd type="arrow" w="lg" len="med"/>
            </a:ln>
            <a:effectLst/>
          </p:spPr>
        </p:cxnSp>
        <p:sp>
          <p:nvSpPr>
            <p:cNvPr id="34" name="TextBox 33">
              <a:extLst>
                <a:ext uri="{FF2B5EF4-FFF2-40B4-BE49-F238E27FC236}">
                  <a16:creationId xmlns:a16="http://schemas.microsoft.com/office/drawing/2014/main" id="{71312664-00A5-4083-B8B9-BF385F78463F}"/>
                </a:ext>
              </a:extLst>
            </p:cNvPr>
            <p:cNvSpPr txBox="1"/>
            <p:nvPr/>
          </p:nvSpPr>
          <p:spPr>
            <a:xfrm rot="16200000">
              <a:off x="584256" y="3288814"/>
              <a:ext cx="909403"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a:ea typeface="+mn-ea"/>
                  <a:cs typeface="+mn-cs"/>
                </a:rPr>
                <a:t>Value</a:t>
              </a:r>
            </a:p>
          </p:txBody>
        </p:sp>
        <p:sp>
          <p:nvSpPr>
            <p:cNvPr id="35" name="TextBox 34">
              <a:extLst>
                <a:ext uri="{FF2B5EF4-FFF2-40B4-BE49-F238E27FC236}">
                  <a16:creationId xmlns:a16="http://schemas.microsoft.com/office/drawing/2014/main" id="{6EA05BAB-00BB-4B6E-BF97-9464BD3F3CFB}"/>
                </a:ext>
              </a:extLst>
            </p:cNvPr>
            <p:cNvSpPr txBox="1"/>
            <p:nvPr/>
          </p:nvSpPr>
          <p:spPr>
            <a:xfrm>
              <a:off x="5709816" y="5288624"/>
              <a:ext cx="112510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a:ea typeface="+mn-ea"/>
                  <a:cs typeface="+mn-cs"/>
                </a:rPr>
                <a:t>Difficulty</a:t>
              </a:r>
            </a:p>
          </p:txBody>
        </p:sp>
        <p:cxnSp>
          <p:nvCxnSpPr>
            <p:cNvPr id="7" name="Straight Arrow Connector 6">
              <a:extLst>
                <a:ext uri="{FF2B5EF4-FFF2-40B4-BE49-F238E27FC236}">
                  <a16:creationId xmlns:a16="http://schemas.microsoft.com/office/drawing/2014/main" id="{3F691048-F422-481B-9667-0AA143031752}"/>
                </a:ext>
              </a:extLst>
            </p:cNvPr>
            <p:cNvCxnSpPr/>
            <p:nvPr/>
          </p:nvCxnSpPr>
          <p:spPr>
            <a:xfrm flipV="1">
              <a:off x="1334216" y="1830285"/>
              <a:ext cx="9505093" cy="3251571"/>
            </a:xfrm>
            <a:prstGeom prst="straightConnector1">
              <a:avLst/>
            </a:prstGeom>
            <a:noFill/>
            <a:ln w="25400" cap="rnd" cmpd="sng" algn="ctr">
              <a:solidFill>
                <a:schemeClr val="bg1"/>
              </a:solidFill>
              <a:prstDash val="lgDash"/>
              <a:headEnd type="none" w="lg" len="med"/>
              <a:tailEnd type="arrow" w="lg" len="med"/>
            </a:ln>
            <a:effectLst/>
          </p:spPr>
        </p:cxnSp>
        <p:sp>
          <p:nvSpPr>
            <p:cNvPr id="62" name="TextBox 61">
              <a:extLst>
                <a:ext uri="{FF2B5EF4-FFF2-40B4-BE49-F238E27FC236}">
                  <a16:creationId xmlns:a16="http://schemas.microsoft.com/office/drawing/2014/main" id="{85506E75-61F5-46FB-95E9-9FBEAEEAD1DD}"/>
                </a:ext>
              </a:extLst>
            </p:cNvPr>
            <p:cNvSpPr txBox="1"/>
            <p:nvPr/>
          </p:nvSpPr>
          <p:spPr>
            <a:xfrm rot="20460000">
              <a:off x="7799050" y="2544415"/>
              <a:ext cx="1280160" cy="215444"/>
            </a:xfrm>
            <a:prstGeom prst="rect">
              <a:avLst/>
            </a:prstGeom>
            <a:solidFill>
              <a:schemeClr val="tx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Optimization</a:t>
              </a:r>
            </a:p>
          </p:txBody>
        </p:sp>
        <p:sp>
          <p:nvSpPr>
            <p:cNvPr id="8" name="TextBox 7">
              <a:extLst>
                <a:ext uri="{FF2B5EF4-FFF2-40B4-BE49-F238E27FC236}">
                  <a16:creationId xmlns:a16="http://schemas.microsoft.com/office/drawing/2014/main" id="{26324704-FD9E-4FBF-A748-4553BAAA1431}"/>
                </a:ext>
              </a:extLst>
            </p:cNvPr>
            <p:cNvSpPr txBox="1"/>
            <p:nvPr/>
          </p:nvSpPr>
          <p:spPr>
            <a:xfrm rot="20460000">
              <a:off x="2413984" y="4376241"/>
              <a:ext cx="1188720" cy="215444"/>
            </a:xfrm>
            <a:prstGeom prst="rect">
              <a:avLst/>
            </a:prstGeom>
            <a:solidFill>
              <a:schemeClr val="tx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Information</a:t>
              </a:r>
            </a:p>
          </p:txBody>
        </p:sp>
      </p:grpSp>
      <p:sp>
        <p:nvSpPr>
          <p:cNvPr id="63" name="Oval 62">
            <a:extLst>
              <a:ext uri="{FF2B5EF4-FFF2-40B4-BE49-F238E27FC236}">
                <a16:creationId xmlns:a16="http://schemas.microsoft.com/office/drawing/2014/main" id="{4209A231-59F2-4D20-8043-F4C80DB66D05}"/>
              </a:ext>
            </a:extLst>
          </p:cNvPr>
          <p:cNvSpPr/>
          <p:nvPr/>
        </p:nvSpPr>
        <p:spPr bwMode="auto">
          <a:xfrm>
            <a:off x="3778691" y="4037455"/>
            <a:ext cx="274320" cy="274320"/>
          </a:xfrm>
          <a:prstGeom prst="ellipse">
            <a:avLst/>
          </a:prstGeom>
          <a:solidFill>
            <a:schemeClr val="accent1"/>
          </a:solidFill>
          <a:ln w="19050">
            <a:noFill/>
            <a:headEnd type="none" w="med" len="med"/>
            <a:tailEnd type="none" w="med" len="med"/>
          </a:ln>
          <a:effectLst>
            <a:outerShdw blurRad="190500" dist="50800" dir="2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7FBAB3AE-EB34-42C3-BE79-7B8EC202A1BC}"/>
              </a:ext>
            </a:extLst>
          </p:cNvPr>
          <p:cNvSpPr/>
          <p:nvPr/>
        </p:nvSpPr>
        <p:spPr bwMode="auto">
          <a:xfrm>
            <a:off x="5557730" y="3461878"/>
            <a:ext cx="274320" cy="274320"/>
          </a:xfrm>
          <a:prstGeom prst="ellipse">
            <a:avLst/>
          </a:prstGeom>
          <a:solidFill>
            <a:schemeClr val="accent1"/>
          </a:solidFill>
          <a:ln w="19050">
            <a:noFill/>
            <a:headEnd type="none" w="med" len="med"/>
            <a:tailEnd type="none" w="med" len="med"/>
          </a:ln>
          <a:effectLst>
            <a:outerShdw blurRad="190500" dist="50800" dir="2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3F701BF9-8C63-4F58-BC75-83E2F7E8A028}"/>
              </a:ext>
            </a:extLst>
          </p:cNvPr>
          <p:cNvSpPr/>
          <p:nvPr/>
        </p:nvSpPr>
        <p:spPr bwMode="auto">
          <a:xfrm>
            <a:off x="7336769" y="2817275"/>
            <a:ext cx="274320" cy="274320"/>
          </a:xfrm>
          <a:prstGeom prst="ellipse">
            <a:avLst/>
          </a:prstGeom>
          <a:solidFill>
            <a:schemeClr val="accent1"/>
          </a:solidFill>
          <a:ln w="19050">
            <a:noFill/>
            <a:headEnd type="none" w="med" len="med"/>
            <a:tailEnd type="none" w="med" len="med"/>
          </a:ln>
          <a:effectLst>
            <a:outerShdw blurRad="190500" dist="50800" dir="2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7AF74BAF-6BCF-4BAF-81C7-95CEC90993EB}"/>
              </a:ext>
            </a:extLst>
          </p:cNvPr>
          <p:cNvSpPr/>
          <p:nvPr/>
        </p:nvSpPr>
        <p:spPr bwMode="auto">
          <a:xfrm>
            <a:off x="9115807" y="2223678"/>
            <a:ext cx="274320" cy="274320"/>
          </a:xfrm>
          <a:prstGeom prst="ellipse">
            <a:avLst/>
          </a:prstGeom>
          <a:solidFill>
            <a:schemeClr val="accent1"/>
          </a:solidFill>
          <a:ln w="19050">
            <a:noFill/>
            <a:headEnd type="none" w="med" len="med"/>
            <a:tailEnd type="none" w="med" len="med"/>
          </a:ln>
          <a:effectLst>
            <a:outerShdw blurRad="190500" dist="50800" dir="2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561EAD93-D7FF-4989-A775-B9FC80F8E709}"/>
              </a:ext>
            </a:extLst>
          </p:cNvPr>
          <p:cNvCxnSpPr>
            <a:cxnSpLocks/>
            <a:stCxn id="63" idx="0"/>
          </p:cNvCxnSpPr>
          <p:nvPr/>
        </p:nvCxnSpPr>
        <p:spPr>
          <a:xfrm flipV="1">
            <a:off x="3915851" y="3599038"/>
            <a:ext cx="0" cy="438417"/>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ED17EC-777C-46F2-A136-653B2DBEB6F6}"/>
              </a:ext>
            </a:extLst>
          </p:cNvPr>
          <p:cNvCxnSpPr>
            <a:cxnSpLocks/>
            <a:stCxn id="64" idx="0"/>
          </p:cNvCxnSpPr>
          <p:nvPr/>
        </p:nvCxnSpPr>
        <p:spPr>
          <a:xfrm flipV="1">
            <a:off x="5694890" y="3091595"/>
            <a:ext cx="0" cy="370283"/>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510541B-BC79-49C7-B848-51FAA164AC26}"/>
              </a:ext>
            </a:extLst>
          </p:cNvPr>
          <p:cNvCxnSpPr>
            <a:cxnSpLocks/>
            <a:stCxn id="65" idx="0"/>
          </p:cNvCxnSpPr>
          <p:nvPr/>
        </p:nvCxnSpPr>
        <p:spPr>
          <a:xfrm flipV="1">
            <a:off x="7473929" y="2427593"/>
            <a:ext cx="0" cy="389682"/>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625629-E114-4BAF-9BC3-CDF0170CC078}"/>
              </a:ext>
            </a:extLst>
          </p:cNvPr>
          <p:cNvCxnSpPr>
            <a:cxnSpLocks/>
            <a:stCxn id="66" idx="0"/>
          </p:cNvCxnSpPr>
          <p:nvPr/>
        </p:nvCxnSpPr>
        <p:spPr>
          <a:xfrm flipV="1">
            <a:off x="9252967" y="1746555"/>
            <a:ext cx="0" cy="477123"/>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11B64F-B725-4AF8-9F86-A72C644910E8}"/>
              </a:ext>
            </a:extLst>
          </p:cNvPr>
          <p:cNvSpPr txBox="1"/>
          <p:nvPr/>
        </p:nvSpPr>
        <p:spPr>
          <a:xfrm>
            <a:off x="2430423" y="3336896"/>
            <a:ext cx="1497380" cy="446276"/>
          </a:xfrm>
          <a:prstGeom prst="rect">
            <a:avLst/>
          </a:prstGeom>
          <a:solidFill>
            <a:schemeClr val="tx1"/>
          </a:solidFill>
          <a:ln>
            <a:noFill/>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What happened?</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Descriptive Analysis</a:t>
            </a:r>
          </a:p>
        </p:txBody>
      </p:sp>
      <p:sp>
        <p:nvSpPr>
          <p:cNvPr id="67" name="TextBox 66">
            <a:extLst>
              <a:ext uri="{FF2B5EF4-FFF2-40B4-BE49-F238E27FC236}">
                <a16:creationId xmlns:a16="http://schemas.microsoft.com/office/drawing/2014/main" id="{E9E21769-6AFC-4BEC-A889-A059BF9B3117}"/>
              </a:ext>
            </a:extLst>
          </p:cNvPr>
          <p:cNvSpPr txBox="1"/>
          <p:nvPr/>
        </p:nvSpPr>
        <p:spPr>
          <a:xfrm>
            <a:off x="4209462" y="2798634"/>
            <a:ext cx="1497380" cy="446276"/>
          </a:xfrm>
          <a:prstGeom prst="rect">
            <a:avLst/>
          </a:prstGeom>
          <a:solidFill>
            <a:schemeClr val="tx1"/>
          </a:solidFill>
          <a:ln>
            <a:noFill/>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Why did it happen?</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Diagnostic Analysis</a:t>
            </a:r>
          </a:p>
        </p:txBody>
      </p:sp>
      <p:sp>
        <p:nvSpPr>
          <p:cNvPr id="68" name="TextBox 67">
            <a:extLst>
              <a:ext uri="{FF2B5EF4-FFF2-40B4-BE49-F238E27FC236}">
                <a16:creationId xmlns:a16="http://schemas.microsoft.com/office/drawing/2014/main" id="{6622F94D-FE56-410E-9FFB-20B42A8CDC32}"/>
              </a:ext>
            </a:extLst>
          </p:cNvPr>
          <p:cNvSpPr txBox="1"/>
          <p:nvPr/>
        </p:nvSpPr>
        <p:spPr>
          <a:xfrm>
            <a:off x="5970792" y="2154468"/>
            <a:ext cx="1515089" cy="446276"/>
          </a:xfrm>
          <a:prstGeom prst="rect">
            <a:avLst/>
          </a:prstGeom>
          <a:solidFill>
            <a:schemeClr val="tx1"/>
          </a:solidFill>
          <a:ln>
            <a:noFill/>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What will happen?</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Predictive Analysis</a:t>
            </a:r>
          </a:p>
        </p:txBody>
      </p:sp>
      <p:sp>
        <p:nvSpPr>
          <p:cNvPr id="69" name="TextBox 68">
            <a:extLst>
              <a:ext uri="{FF2B5EF4-FFF2-40B4-BE49-F238E27FC236}">
                <a16:creationId xmlns:a16="http://schemas.microsoft.com/office/drawing/2014/main" id="{CD7BA32D-FE4C-4328-AD55-54CD23B7179C}"/>
              </a:ext>
            </a:extLst>
          </p:cNvPr>
          <p:cNvSpPr txBox="1"/>
          <p:nvPr/>
        </p:nvSpPr>
        <p:spPr>
          <a:xfrm>
            <a:off x="7037120" y="1535352"/>
            <a:ext cx="2227799" cy="446276"/>
          </a:xfrm>
          <a:prstGeom prst="rect">
            <a:avLst/>
          </a:prstGeom>
          <a:solidFill>
            <a:schemeClr val="tx1"/>
          </a:solidFill>
          <a:ln>
            <a:noFill/>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How can we make it happen?</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Prescriptive Analysis</a:t>
            </a:r>
          </a:p>
        </p:txBody>
      </p:sp>
      <p:sp>
        <p:nvSpPr>
          <p:cNvPr id="27" name="Rectangle 26">
            <a:extLst>
              <a:ext uri="{FF2B5EF4-FFF2-40B4-BE49-F238E27FC236}">
                <a16:creationId xmlns:a16="http://schemas.microsoft.com/office/drawing/2014/main" id="{C209152D-8583-3F46-A1FD-9B0AEA50A7CF}"/>
              </a:ext>
            </a:extLst>
          </p:cNvPr>
          <p:cNvSpPr/>
          <p:nvPr/>
        </p:nvSpPr>
        <p:spPr bwMode="auto">
          <a:xfrm>
            <a:off x="4783181" y="1640150"/>
            <a:ext cx="6406508" cy="3467922"/>
          </a:xfrm>
          <a:prstGeom prst="rect">
            <a:avLst/>
          </a:prstGeom>
          <a:gradFill>
            <a:gsLst>
              <a:gs pos="0">
                <a:schemeClr val="bg1">
                  <a:lumMod val="65000"/>
                  <a:alpha val="0"/>
                </a:schemeClr>
              </a:gs>
              <a:gs pos="100000">
                <a:schemeClr val="bg1">
                  <a:lumMod val="100000"/>
                  <a:alpha val="35000"/>
                </a:schemeClr>
              </a:gs>
            </a:gsLst>
            <a:lin ang="5400000" scaled="0"/>
          </a:gradFill>
          <a:ln>
            <a:noFill/>
          </a:ln>
          <a:effectLst/>
        </p:spPr>
        <p:txBody>
          <a:bodyPr rot="0" spcFirstLastPara="0" vertOverflow="overflow" horzOverflow="overflow" vert="horz" wrap="square" lIns="182880" tIns="146304" rIns="182880" bIns="82296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 name="TextBox 4">
            <a:extLst>
              <a:ext uri="{FF2B5EF4-FFF2-40B4-BE49-F238E27FC236}">
                <a16:creationId xmlns:a16="http://schemas.microsoft.com/office/drawing/2014/main" id="{F7083C05-2410-401F-8E0A-46BCFB69A411}"/>
              </a:ext>
            </a:extLst>
          </p:cNvPr>
          <p:cNvSpPr txBox="1"/>
          <p:nvPr/>
        </p:nvSpPr>
        <p:spPr>
          <a:xfrm>
            <a:off x="6792018" y="3801531"/>
            <a:ext cx="238883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Analytics</a:t>
            </a:r>
          </a:p>
        </p:txBody>
      </p:sp>
      <p:sp>
        <p:nvSpPr>
          <p:cNvPr id="31" name="Rectangle 30">
            <a:extLst>
              <a:ext uri="{FF2B5EF4-FFF2-40B4-BE49-F238E27FC236}">
                <a16:creationId xmlns:a16="http://schemas.microsoft.com/office/drawing/2014/main" id="{BFC151A6-E169-4E1A-BDE5-C0F72CAA99DE}"/>
              </a:ext>
            </a:extLst>
          </p:cNvPr>
          <p:cNvSpPr/>
          <p:nvPr/>
        </p:nvSpPr>
        <p:spPr bwMode="auto">
          <a:xfrm>
            <a:off x="1322265" y="1640150"/>
            <a:ext cx="3468560" cy="3469196"/>
          </a:xfrm>
          <a:prstGeom prst="rect">
            <a:avLst/>
          </a:prstGeom>
          <a:gradFill>
            <a:gsLst>
              <a:gs pos="0">
                <a:schemeClr val="bg2">
                  <a:alpha val="0"/>
                </a:schemeClr>
              </a:gs>
              <a:gs pos="100000">
                <a:schemeClr val="bg2">
                  <a:lumMod val="100000"/>
                  <a:alpha val="50000"/>
                </a:schemeClr>
              </a:gs>
            </a:gsLst>
            <a:lin ang="5400000" scaled="0"/>
          </a:gradFill>
          <a:ln>
            <a:noFill/>
          </a:ln>
          <a:effectLst/>
        </p:spPr>
        <p:txBody>
          <a:bodyPr rot="0" spcFirstLastPara="0" vertOverflow="overflow" horzOverflow="overflow" vert="horz" wrap="square" lIns="182880" tIns="146304" rIns="182880" bIns="82296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AD56B120-687D-4B8C-A4E8-3AFA677E6A27}"/>
              </a:ext>
            </a:extLst>
          </p:cNvPr>
          <p:cNvSpPr txBox="1"/>
          <p:nvPr/>
        </p:nvSpPr>
        <p:spPr>
          <a:xfrm>
            <a:off x="1627442" y="3874791"/>
            <a:ext cx="238883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BI</a:t>
            </a:r>
          </a:p>
        </p:txBody>
      </p:sp>
    </p:spTree>
    <p:extLst>
      <p:ext uri="{BB962C8B-B14F-4D97-AF65-F5344CB8AC3E}">
        <p14:creationId xmlns:p14="http://schemas.microsoft.com/office/powerpoint/2010/main" val="27706738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89" name="Rectangle: Rounded Corners 88">
            <a:extLst>
              <a:ext uri="{FF2B5EF4-FFF2-40B4-BE49-F238E27FC236}">
                <a16:creationId xmlns:a16="http://schemas.microsoft.com/office/drawing/2014/main" id="{DEAC54B8-1828-4658-82DE-0A1DD49BAC22}"/>
              </a:ext>
            </a:extLst>
          </p:cNvPr>
          <p:cNvSpPr/>
          <p:nvPr/>
        </p:nvSpPr>
        <p:spPr>
          <a:xfrm>
            <a:off x="121795" y="1570182"/>
            <a:ext cx="2838276" cy="4021542"/>
          </a:xfrm>
          <a:prstGeom prst="roundRect">
            <a:avLst>
              <a:gd name="adj" fmla="val 4419"/>
            </a:avLst>
          </a:prstGeom>
          <a:solidFill>
            <a:schemeClr val="bg1">
              <a:lumMod val="8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849F2D98-7256-4CD4-AF99-988EFE0379B6}"/>
              </a:ext>
            </a:extLst>
          </p:cNvPr>
          <p:cNvSpPr txBox="1"/>
          <p:nvPr/>
        </p:nvSpPr>
        <p:spPr>
          <a:xfrm>
            <a:off x="372204" y="1665407"/>
            <a:ext cx="30552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on-prem, datacenter, IaaS</a:t>
            </a:r>
          </a:p>
        </p:txBody>
      </p:sp>
      <p:sp>
        <p:nvSpPr>
          <p:cNvPr id="41" name="Flowchart: Magnetic Disk 40">
            <a:extLst>
              <a:ext uri="{FF2B5EF4-FFF2-40B4-BE49-F238E27FC236}">
                <a16:creationId xmlns:a16="http://schemas.microsoft.com/office/drawing/2014/main" id="{D2C6CA9B-8A55-4129-A99E-6D51324A0BA9}"/>
              </a:ext>
            </a:extLst>
          </p:cNvPr>
          <p:cNvSpPr/>
          <p:nvPr/>
        </p:nvSpPr>
        <p:spPr bwMode="auto">
          <a:xfrm>
            <a:off x="1148094" y="2818687"/>
            <a:ext cx="791180" cy="965013"/>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cxnSp>
        <p:nvCxnSpPr>
          <p:cNvPr id="51" name="Straight Arrow Connector 50">
            <a:extLst>
              <a:ext uri="{FF2B5EF4-FFF2-40B4-BE49-F238E27FC236}">
                <a16:creationId xmlns:a16="http://schemas.microsoft.com/office/drawing/2014/main" id="{C3C61CBB-9110-47C0-A8DB-4AD17E7D7476}"/>
              </a:ext>
            </a:extLst>
          </p:cNvPr>
          <p:cNvCxnSpPr>
            <a:cxnSpLocks/>
          </p:cNvCxnSpPr>
          <p:nvPr/>
        </p:nvCxnSpPr>
        <p:spPr>
          <a:xfrm>
            <a:off x="740251" y="2459495"/>
            <a:ext cx="407843" cy="479685"/>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1FADF5B1-455E-48F2-A731-7BF14D51A577}"/>
              </a:ext>
            </a:extLst>
          </p:cNvPr>
          <p:cNvSpPr/>
          <p:nvPr/>
        </p:nvSpPr>
        <p:spPr>
          <a:xfrm>
            <a:off x="3613151" y="1570182"/>
            <a:ext cx="3205122" cy="4021542"/>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Rounded Corners 53">
            <a:extLst>
              <a:ext uri="{FF2B5EF4-FFF2-40B4-BE49-F238E27FC236}">
                <a16:creationId xmlns:a16="http://schemas.microsoft.com/office/drawing/2014/main" id="{0F8B57AA-785C-426D-8DB5-1B8B7B01FFB1}"/>
              </a:ext>
            </a:extLst>
          </p:cNvPr>
          <p:cNvSpPr/>
          <p:nvPr/>
        </p:nvSpPr>
        <p:spPr>
          <a:xfrm>
            <a:off x="7554698" y="1570182"/>
            <a:ext cx="4515507" cy="4074204"/>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lowchart: Magnetic Disk 58">
            <a:extLst>
              <a:ext uri="{FF2B5EF4-FFF2-40B4-BE49-F238E27FC236}">
                <a16:creationId xmlns:a16="http://schemas.microsoft.com/office/drawing/2014/main" id="{600EAF3A-1377-4F44-9E08-7676788355E9}"/>
              </a:ext>
            </a:extLst>
          </p:cNvPr>
          <p:cNvSpPr/>
          <p:nvPr/>
        </p:nvSpPr>
        <p:spPr bwMode="auto">
          <a:xfrm>
            <a:off x="5304832" y="2805158"/>
            <a:ext cx="1136454" cy="1205331"/>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DW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(dedicated pool)</a:t>
            </a:r>
          </a:p>
        </p:txBody>
      </p:sp>
      <p:sp>
        <p:nvSpPr>
          <p:cNvPr id="60" name="Flowchart: Magnetic Disk 59">
            <a:extLst>
              <a:ext uri="{FF2B5EF4-FFF2-40B4-BE49-F238E27FC236}">
                <a16:creationId xmlns:a16="http://schemas.microsoft.com/office/drawing/2014/main" id="{B26F5820-39F8-4C23-A03B-6220F6F17D3B}"/>
              </a:ext>
            </a:extLst>
          </p:cNvPr>
          <p:cNvSpPr/>
          <p:nvPr/>
        </p:nvSpPr>
        <p:spPr bwMode="auto">
          <a:xfrm>
            <a:off x="3889148" y="2134459"/>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63" name="TextBox 62">
            <a:extLst>
              <a:ext uri="{FF2B5EF4-FFF2-40B4-BE49-F238E27FC236}">
                <a16:creationId xmlns:a16="http://schemas.microsoft.com/office/drawing/2014/main" id="{B0FF7F03-CEE9-4081-ADDD-D6EDCADDDE92}"/>
              </a:ext>
            </a:extLst>
          </p:cNvPr>
          <p:cNvSpPr txBox="1"/>
          <p:nvPr/>
        </p:nvSpPr>
        <p:spPr>
          <a:xfrm>
            <a:off x="3613150" y="1665141"/>
            <a:ext cx="33295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PaaS (cloud-based, managed services)</a:t>
            </a:r>
          </a:p>
        </p:txBody>
      </p:sp>
      <p:sp>
        <p:nvSpPr>
          <p:cNvPr id="64" name="Flowchart: Magnetic Disk 63">
            <a:extLst>
              <a:ext uri="{FF2B5EF4-FFF2-40B4-BE49-F238E27FC236}">
                <a16:creationId xmlns:a16="http://schemas.microsoft.com/office/drawing/2014/main" id="{6BB2296F-5AEF-4CEF-A1FE-21029B707C56}"/>
              </a:ext>
            </a:extLst>
          </p:cNvPr>
          <p:cNvSpPr/>
          <p:nvPr/>
        </p:nvSpPr>
        <p:spPr bwMode="auto">
          <a:xfrm>
            <a:off x="3905745" y="3047726"/>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65" name="Flowchart: Magnetic Disk 64">
            <a:extLst>
              <a:ext uri="{FF2B5EF4-FFF2-40B4-BE49-F238E27FC236}">
                <a16:creationId xmlns:a16="http://schemas.microsoft.com/office/drawing/2014/main" id="{E091BA6D-3B77-4C9C-AFFB-257342500F76}"/>
              </a:ext>
            </a:extLst>
          </p:cNvPr>
          <p:cNvSpPr/>
          <p:nvPr/>
        </p:nvSpPr>
        <p:spPr bwMode="auto">
          <a:xfrm>
            <a:off x="3905745" y="4015545"/>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68" name="Rectangle: Rounded Corners 67">
            <a:extLst>
              <a:ext uri="{FF2B5EF4-FFF2-40B4-BE49-F238E27FC236}">
                <a16:creationId xmlns:a16="http://schemas.microsoft.com/office/drawing/2014/main" id="{ABA18599-D33B-4889-A3BE-8BEE4775A88E}"/>
              </a:ext>
            </a:extLst>
          </p:cNvPr>
          <p:cNvSpPr/>
          <p:nvPr/>
        </p:nvSpPr>
        <p:spPr>
          <a:xfrm>
            <a:off x="8853852" y="2993695"/>
            <a:ext cx="2242053" cy="1639018"/>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B0F0"/>
              </a:solidFill>
              <a:effectLst/>
              <a:uLnTx/>
              <a:uFillTx/>
              <a:latin typeface="Segoe UI"/>
              <a:ea typeface="+mn-ea"/>
              <a:cs typeface="+mn-cs"/>
            </a:endParaRPr>
          </a:p>
        </p:txBody>
      </p:sp>
      <p:pic>
        <p:nvPicPr>
          <p:cNvPr id="55" name="Picture 54" descr="Logo&#10;&#10;Description automatically generated">
            <a:extLst>
              <a:ext uri="{FF2B5EF4-FFF2-40B4-BE49-F238E27FC236}">
                <a16:creationId xmlns:a16="http://schemas.microsoft.com/office/drawing/2014/main" id="{480CAC5D-0E06-4452-AAF2-D767534B1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4738" y="2944826"/>
            <a:ext cx="812800" cy="812800"/>
          </a:xfrm>
          <a:prstGeom prst="rect">
            <a:avLst/>
          </a:prstGeom>
        </p:spPr>
      </p:pic>
      <p:pic>
        <p:nvPicPr>
          <p:cNvPr id="67" name="Picture 66" descr="Icon&#10;&#10;Description automatically generated">
            <a:extLst>
              <a:ext uri="{FF2B5EF4-FFF2-40B4-BE49-F238E27FC236}">
                <a16:creationId xmlns:a16="http://schemas.microsoft.com/office/drawing/2014/main" id="{781294F2-C97A-411A-8DEC-2ACC9187C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8858" y="3579753"/>
            <a:ext cx="1052960" cy="1052960"/>
          </a:xfrm>
          <a:prstGeom prst="rect">
            <a:avLst/>
          </a:prstGeom>
        </p:spPr>
      </p:pic>
      <p:sp>
        <p:nvSpPr>
          <p:cNvPr id="75" name="Rectangle: Rounded Corners 74">
            <a:extLst>
              <a:ext uri="{FF2B5EF4-FFF2-40B4-BE49-F238E27FC236}">
                <a16:creationId xmlns:a16="http://schemas.microsoft.com/office/drawing/2014/main" id="{76CE1A31-2363-49D9-84AC-BF99C9BF81CF}"/>
              </a:ext>
            </a:extLst>
          </p:cNvPr>
          <p:cNvSpPr/>
          <p:nvPr/>
        </p:nvSpPr>
        <p:spPr>
          <a:xfrm>
            <a:off x="8853852" y="2250552"/>
            <a:ext cx="1067049" cy="648177"/>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Segoe UI"/>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Segoe UI"/>
                <a:ea typeface="+mn-ea"/>
                <a:cs typeface="+mn-cs"/>
              </a:rPr>
              <a:t>(serverless pool)</a:t>
            </a:r>
          </a:p>
        </p:txBody>
      </p:sp>
      <p:sp>
        <p:nvSpPr>
          <p:cNvPr id="77" name="Rectangle: Rounded Corners 76">
            <a:extLst>
              <a:ext uri="{FF2B5EF4-FFF2-40B4-BE49-F238E27FC236}">
                <a16:creationId xmlns:a16="http://schemas.microsoft.com/office/drawing/2014/main" id="{803E2A75-F1AD-40AF-83F7-EC801B2839FE}"/>
              </a:ext>
            </a:extLst>
          </p:cNvPr>
          <p:cNvSpPr/>
          <p:nvPr/>
        </p:nvSpPr>
        <p:spPr>
          <a:xfrm>
            <a:off x="10000725" y="2248115"/>
            <a:ext cx="1067049" cy="648177"/>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Segoe UI"/>
                <a:ea typeface="+mn-ea"/>
                <a:cs typeface="+mn-cs"/>
              </a:rPr>
              <a:t>Spark</a:t>
            </a:r>
          </a:p>
        </p:txBody>
      </p:sp>
      <p:sp>
        <p:nvSpPr>
          <p:cNvPr id="78" name="TextBox 77">
            <a:extLst>
              <a:ext uri="{FF2B5EF4-FFF2-40B4-BE49-F238E27FC236}">
                <a16:creationId xmlns:a16="http://schemas.microsoft.com/office/drawing/2014/main" id="{14330A03-3AA8-41B7-83E8-55E3D10230D3}"/>
              </a:ext>
            </a:extLst>
          </p:cNvPr>
          <p:cNvSpPr txBox="1"/>
          <p:nvPr/>
        </p:nvSpPr>
        <p:spPr>
          <a:xfrm>
            <a:off x="8547920" y="1620186"/>
            <a:ext cx="12103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Lakehouse</a:t>
            </a:r>
          </a:p>
        </p:txBody>
      </p:sp>
      <p:sp>
        <p:nvSpPr>
          <p:cNvPr id="79" name="TextBox 78">
            <a:extLst>
              <a:ext uri="{FF2B5EF4-FFF2-40B4-BE49-F238E27FC236}">
                <a16:creationId xmlns:a16="http://schemas.microsoft.com/office/drawing/2014/main" id="{BDE0968C-11B1-4C2C-A425-995727E2F9B7}"/>
              </a:ext>
            </a:extLst>
          </p:cNvPr>
          <p:cNvSpPr txBox="1"/>
          <p:nvPr/>
        </p:nvSpPr>
        <p:spPr>
          <a:xfrm>
            <a:off x="3653422" y="4951132"/>
            <a:ext cx="1229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transactional</a:t>
            </a:r>
          </a:p>
        </p:txBody>
      </p:sp>
      <p:sp>
        <p:nvSpPr>
          <p:cNvPr id="80" name="TextBox 79">
            <a:extLst>
              <a:ext uri="{FF2B5EF4-FFF2-40B4-BE49-F238E27FC236}">
                <a16:creationId xmlns:a16="http://schemas.microsoft.com/office/drawing/2014/main" id="{EFBA3428-9C2B-4CA9-B40B-1FD387328ED7}"/>
              </a:ext>
            </a:extLst>
          </p:cNvPr>
          <p:cNvSpPr txBox="1"/>
          <p:nvPr/>
        </p:nvSpPr>
        <p:spPr>
          <a:xfrm>
            <a:off x="5277310" y="4951131"/>
            <a:ext cx="1229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analytical</a:t>
            </a:r>
          </a:p>
        </p:txBody>
      </p:sp>
      <p:sp>
        <p:nvSpPr>
          <p:cNvPr id="81" name="Flowchart: Magnetic Disk 80">
            <a:extLst>
              <a:ext uri="{FF2B5EF4-FFF2-40B4-BE49-F238E27FC236}">
                <a16:creationId xmlns:a16="http://schemas.microsoft.com/office/drawing/2014/main" id="{1D726F77-EA82-4087-A826-E018126D3313}"/>
              </a:ext>
            </a:extLst>
          </p:cNvPr>
          <p:cNvSpPr/>
          <p:nvPr/>
        </p:nvSpPr>
        <p:spPr bwMode="auto">
          <a:xfrm>
            <a:off x="189586" y="2132753"/>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82" name="Flowchart: Magnetic Disk 81">
            <a:extLst>
              <a:ext uri="{FF2B5EF4-FFF2-40B4-BE49-F238E27FC236}">
                <a16:creationId xmlns:a16="http://schemas.microsoft.com/office/drawing/2014/main" id="{3497DEF0-36A2-4BC0-871B-66B3DE635C36}"/>
              </a:ext>
            </a:extLst>
          </p:cNvPr>
          <p:cNvSpPr/>
          <p:nvPr/>
        </p:nvSpPr>
        <p:spPr bwMode="auto">
          <a:xfrm>
            <a:off x="206183" y="3046020"/>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83" name="Flowchart: Magnetic Disk 82">
            <a:extLst>
              <a:ext uri="{FF2B5EF4-FFF2-40B4-BE49-F238E27FC236}">
                <a16:creationId xmlns:a16="http://schemas.microsoft.com/office/drawing/2014/main" id="{E25F18E2-CE43-494A-933C-C4D2E00A5F45}"/>
              </a:ext>
            </a:extLst>
          </p:cNvPr>
          <p:cNvSpPr/>
          <p:nvPr/>
        </p:nvSpPr>
        <p:spPr bwMode="auto">
          <a:xfrm>
            <a:off x="206183" y="4013839"/>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84" name="Flowchart: Magnetic Disk 83">
            <a:extLst>
              <a:ext uri="{FF2B5EF4-FFF2-40B4-BE49-F238E27FC236}">
                <a16:creationId xmlns:a16="http://schemas.microsoft.com/office/drawing/2014/main" id="{E4882A3C-701B-40C0-B433-36A973128359}"/>
              </a:ext>
            </a:extLst>
          </p:cNvPr>
          <p:cNvSpPr/>
          <p:nvPr/>
        </p:nvSpPr>
        <p:spPr bwMode="auto">
          <a:xfrm>
            <a:off x="2254007" y="2378625"/>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85" name="Flowchart: Magnetic Disk 84">
            <a:extLst>
              <a:ext uri="{FF2B5EF4-FFF2-40B4-BE49-F238E27FC236}">
                <a16:creationId xmlns:a16="http://schemas.microsoft.com/office/drawing/2014/main" id="{A5F2800C-DEBE-41E0-9B46-B7826E31BF60}"/>
              </a:ext>
            </a:extLst>
          </p:cNvPr>
          <p:cNvSpPr/>
          <p:nvPr/>
        </p:nvSpPr>
        <p:spPr bwMode="auto">
          <a:xfrm>
            <a:off x="2196712" y="3839481"/>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cxnSp>
        <p:nvCxnSpPr>
          <p:cNvPr id="87" name="Straight Arrow Connector 86">
            <a:extLst>
              <a:ext uri="{FF2B5EF4-FFF2-40B4-BE49-F238E27FC236}">
                <a16:creationId xmlns:a16="http://schemas.microsoft.com/office/drawing/2014/main" id="{4CC768DF-5FC4-4577-911D-183637D38CCD}"/>
              </a:ext>
            </a:extLst>
          </p:cNvPr>
          <p:cNvCxnSpPr>
            <a:cxnSpLocks/>
            <a:stCxn id="82" idx="4"/>
            <a:endCxn id="41" idx="2"/>
          </p:cNvCxnSpPr>
          <p:nvPr/>
        </p:nvCxnSpPr>
        <p:spPr>
          <a:xfrm flipV="1">
            <a:off x="818256" y="3301194"/>
            <a:ext cx="329838" cy="87793"/>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3E5C9A3-F501-4098-B50B-7B045628A8E4}"/>
              </a:ext>
            </a:extLst>
          </p:cNvPr>
          <p:cNvCxnSpPr>
            <a:cxnSpLocks/>
            <a:stCxn id="83" idx="4"/>
          </p:cNvCxnSpPr>
          <p:nvPr/>
        </p:nvCxnSpPr>
        <p:spPr>
          <a:xfrm flipV="1">
            <a:off x="818256" y="3688786"/>
            <a:ext cx="363244" cy="66802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9FA67D8-540A-4821-88BC-DC517E35FE1D}"/>
              </a:ext>
            </a:extLst>
          </p:cNvPr>
          <p:cNvCxnSpPr>
            <a:cxnSpLocks/>
          </p:cNvCxnSpPr>
          <p:nvPr/>
        </p:nvCxnSpPr>
        <p:spPr>
          <a:xfrm flipV="1">
            <a:off x="1933755" y="2699337"/>
            <a:ext cx="320252" cy="365222"/>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3831170-758B-48D4-BC73-0BAB102CABFC}"/>
              </a:ext>
            </a:extLst>
          </p:cNvPr>
          <p:cNvCxnSpPr>
            <a:cxnSpLocks/>
          </p:cNvCxnSpPr>
          <p:nvPr/>
        </p:nvCxnSpPr>
        <p:spPr>
          <a:xfrm>
            <a:off x="1924169" y="3457341"/>
            <a:ext cx="310525" cy="445709"/>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Flowchart: Magnetic Disk 92">
            <a:extLst>
              <a:ext uri="{FF2B5EF4-FFF2-40B4-BE49-F238E27FC236}">
                <a16:creationId xmlns:a16="http://schemas.microsoft.com/office/drawing/2014/main" id="{3E3FE8C1-6F27-42F8-8939-2863075D5103}"/>
              </a:ext>
            </a:extLst>
          </p:cNvPr>
          <p:cNvSpPr/>
          <p:nvPr/>
        </p:nvSpPr>
        <p:spPr bwMode="auto">
          <a:xfrm>
            <a:off x="6311888" y="3176192"/>
            <a:ext cx="256328" cy="307777"/>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lowchart: Magnetic Disk 93">
            <a:extLst>
              <a:ext uri="{FF2B5EF4-FFF2-40B4-BE49-F238E27FC236}">
                <a16:creationId xmlns:a16="http://schemas.microsoft.com/office/drawing/2014/main" id="{796654F5-2333-4AAD-9926-AD5C50186FD3}"/>
              </a:ext>
            </a:extLst>
          </p:cNvPr>
          <p:cNvSpPr/>
          <p:nvPr/>
        </p:nvSpPr>
        <p:spPr bwMode="auto">
          <a:xfrm>
            <a:off x="6318837" y="3561582"/>
            <a:ext cx="256328" cy="307777"/>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E6633E6C-573F-4C82-8BFA-55F8A86A4035}"/>
              </a:ext>
            </a:extLst>
          </p:cNvPr>
          <p:cNvCxnSpPr>
            <a:cxnSpLocks/>
            <a:stCxn id="60" idx="4"/>
          </p:cNvCxnSpPr>
          <p:nvPr/>
        </p:nvCxnSpPr>
        <p:spPr>
          <a:xfrm>
            <a:off x="4501221" y="2477426"/>
            <a:ext cx="785263" cy="61474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7D36724-27AE-4B4D-8E0B-141C6B10D70A}"/>
              </a:ext>
            </a:extLst>
          </p:cNvPr>
          <p:cNvCxnSpPr>
            <a:cxnSpLocks/>
            <a:stCxn id="64" idx="4"/>
            <a:endCxn id="59" idx="2"/>
          </p:cNvCxnSpPr>
          <p:nvPr/>
        </p:nvCxnSpPr>
        <p:spPr>
          <a:xfrm>
            <a:off x="4517818" y="3390693"/>
            <a:ext cx="787014" cy="17131"/>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14DD351-EC40-4CD0-A36E-E47692CAEEA5}"/>
              </a:ext>
            </a:extLst>
          </p:cNvPr>
          <p:cNvCxnSpPr>
            <a:cxnSpLocks/>
            <a:stCxn id="65" idx="4"/>
          </p:cNvCxnSpPr>
          <p:nvPr/>
        </p:nvCxnSpPr>
        <p:spPr>
          <a:xfrm flipV="1">
            <a:off x="4517818" y="3731954"/>
            <a:ext cx="787014" cy="62655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Flowchart: Magnetic Disk 97">
            <a:extLst>
              <a:ext uri="{FF2B5EF4-FFF2-40B4-BE49-F238E27FC236}">
                <a16:creationId xmlns:a16="http://schemas.microsoft.com/office/drawing/2014/main" id="{34DE703E-F0E5-44B3-AD79-2101FD3AD99E}"/>
              </a:ext>
            </a:extLst>
          </p:cNvPr>
          <p:cNvSpPr/>
          <p:nvPr/>
        </p:nvSpPr>
        <p:spPr bwMode="auto">
          <a:xfrm>
            <a:off x="7683999" y="2294891"/>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99" name="Flowchart: Magnetic Disk 98">
            <a:extLst>
              <a:ext uri="{FF2B5EF4-FFF2-40B4-BE49-F238E27FC236}">
                <a16:creationId xmlns:a16="http://schemas.microsoft.com/office/drawing/2014/main" id="{21DFF420-708F-4127-84DA-C98EA41A6B62}"/>
              </a:ext>
            </a:extLst>
          </p:cNvPr>
          <p:cNvSpPr/>
          <p:nvPr/>
        </p:nvSpPr>
        <p:spPr bwMode="auto">
          <a:xfrm>
            <a:off x="7700596" y="3208158"/>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01" name="Flowchart: Magnetic Disk 100">
            <a:extLst>
              <a:ext uri="{FF2B5EF4-FFF2-40B4-BE49-F238E27FC236}">
                <a16:creationId xmlns:a16="http://schemas.microsoft.com/office/drawing/2014/main" id="{14F8FDC8-663B-42FA-86BC-1C78ADAAD6AA}"/>
              </a:ext>
            </a:extLst>
          </p:cNvPr>
          <p:cNvSpPr/>
          <p:nvPr/>
        </p:nvSpPr>
        <p:spPr bwMode="auto">
          <a:xfrm>
            <a:off x="7700596" y="4175977"/>
            <a:ext cx="612073" cy="685934"/>
          </a:xfrm>
          <a:prstGeom prst="flowChartMagneticDisk">
            <a:avLst/>
          </a:prstGeom>
          <a:solidFill>
            <a:schemeClr val="bg1">
              <a:lumMod val="6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cxnSp>
        <p:nvCxnSpPr>
          <p:cNvPr id="102" name="Straight Arrow Connector 101">
            <a:extLst>
              <a:ext uri="{FF2B5EF4-FFF2-40B4-BE49-F238E27FC236}">
                <a16:creationId xmlns:a16="http://schemas.microsoft.com/office/drawing/2014/main" id="{620474BE-77CC-4D76-92CB-D3640A0D6388}"/>
              </a:ext>
            </a:extLst>
          </p:cNvPr>
          <p:cNvCxnSpPr>
            <a:cxnSpLocks/>
          </p:cNvCxnSpPr>
          <p:nvPr/>
        </p:nvCxnSpPr>
        <p:spPr>
          <a:xfrm>
            <a:off x="8314420" y="2624260"/>
            <a:ext cx="778804" cy="468413"/>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501275D-441B-4E04-8FC1-F60059B58984}"/>
              </a:ext>
            </a:extLst>
          </p:cNvPr>
          <p:cNvCxnSpPr>
            <a:cxnSpLocks/>
            <a:stCxn id="99" idx="4"/>
          </p:cNvCxnSpPr>
          <p:nvPr/>
        </p:nvCxnSpPr>
        <p:spPr>
          <a:xfrm>
            <a:off x="8312669" y="3551125"/>
            <a:ext cx="793074" cy="56522"/>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A2A7618-36B5-4969-B725-54C9ACF53EA2}"/>
              </a:ext>
            </a:extLst>
          </p:cNvPr>
          <p:cNvCxnSpPr>
            <a:cxnSpLocks/>
            <a:stCxn id="101" idx="4"/>
          </p:cNvCxnSpPr>
          <p:nvPr/>
        </p:nvCxnSpPr>
        <p:spPr>
          <a:xfrm flipV="1">
            <a:off x="8312669" y="4226728"/>
            <a:ext cx="793074" cy="292216"/>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30" name="Arrow: Chevron 29">
            <a:extLst>
              <a:ext uri="{FF2B5EF4-FFF2-40B4-BE49-F238E27FC236}">
                <a16:creationId xmlns:a16="http://schemas.microsoft.com/office/drawing/2014/main" id="{58FA3C8F-DD6B-4413-A3B2-D2DCE3CCE303}"/>
              </a:ext>
            </a:extLst>
          </p:cNvPr>
          <p:cNvSpPr/>
          <p:nvPr/>
        </p:nvSpPr>
        <p:spPr bwMode="auto">
          <a:xfrm>
            <a:off x="3074263" y="3100558"/>
            <a:ext cx="458206" cy="712646"/>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Arrow: Chevron 108">
            <a:extLst>
              <a:ext uri="{FF2B5EF4-FFF2-40B4-BE49-F238E27FC236}">
                <a16:creationId xmlns:a16="http://schemas.microsoft.com/office/drawing/2014/main" id="{A5F4F68E-A1C8-401D-B955-D65DE30B76F3}"/>
              </a:ext>
            </a:extLst>
          </p:cNvPr>
          <p:cNvSpPr/>
          <p:nvPr/>
        </p:nvSpPr>
        <p:spPr bwMode="auto">
          <a:xfrm>
            <a:off x="6965373" y="3126835"/>
            <a:ext cx="458206" cy="712646"/>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Title 1">
            <a:extLst>
              <a:ext uri="{FF2B5EF4-FFF2-40B4-BE49-F238E27FC236}">
                <a16:creationId xmlns:a16="http://schemas.microsoft.com/office/drawing/2014/main" id="{E1BD9DD5-6A1F-40DA-880C-F9532ACF31A0}"/>
              </a:ext>
            </a:extLst>
          </p:cNvPr>
          <p:cNvSpPr txBox="1">
            <a:spLocks/>
          </p:cNvSpPr>
          <p:nvPr/>
        </p:nvSpPr>
        <p:spPr>
          <a:xfrm>
            <a:off x="209870" y="83974"/>
            <a:ext cx="6813295"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Semibold" panose="020B0702040204020203" pitchFamily="34" charset="0"/>
              </a:rPr>
              <a:t>Data warehousing evolution</a:t>
            </a:r>
          </a:p>
        </p:txBody>
      </p:sp>
      <p:sp>
        <p:nvSpPr>
          <p:cNvPr id="112" name="TextBox 111">
            <a:extLst>
              <a:ext uri="{FF2B5EF4-FFF2-40B4-BE49-F238E27FC236}">
                <a16:creationId xmlns:a16="http://schemas.microsoft.com/office/drawing/2014/main" id="{5190E322-7902-4A94-9727-382A752D7B1C}"/>
              </a:ext>
            </a:extLst>
          </p:cNvPr>
          <p:cNvSpPr txBox="1"/>
          <p:nvPr/>
        </p:nvSpPr>
        <p:spPr>
          <a:xfrm>
            <a:off x="9518858" y="4980041"/>
            <a:ext cx="1229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analytical</a:t>
            </a:r>
          </a:p>
        </p:txBody>
      </p:sp>
      <p:sp>
        <p:nvSpPr>
          <p:cNvPr id="113" name="TextBox 112">
            <a:extLst>
              <a:ext uri="{FF2B5EF4-FFF2-40B4-BE49-F238E27FC236}">
                <a16:creationId xmlns:a16="http://schemas.microsoft.com/office/drawing/2014/main" id="{1050B6D4-F23A-43B3-B8CB-D2D009E9CCD8}"/>
              </a:ext>
            </a:extLst>
          </p:cNvPr>
          <p:cNvSpPr txBox="1"/>
          <p:nvPr/>
        </p:nvSpPr>
        <p:spPr>
          <a:xfrm>
            <a:off x="7610181" y="4984136"/>
            <a:ext cx="1229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transactional</a:t>
            </a:r>
          </a:p>
        </p:txBody>
      </p:sp>
      <p:sp>
        <p:nvSpPr>
          <p:cNvPr id="114" name="TextBox 113">
            <a:extLst>
              <a:ext uri="{FF2B5EF4-FFF2-40B4-BE49-F238E27FC236}">
                <a16:creationId xmlns:a16="http://schemas.microsoft.com/office/drawing/2014/main" id="{CA79A8B4-DD57-4B9B-B52E-0237C0E5CB7A}"/>
              </a:ext>
            </a:extLst>
          </p:cNvPr>
          <p:cNvSpPr txBox="1"/>
          <p:nvPr/>
        </p:nvSpPr>
        <p:spPr>
          <a:xfrm>
            <a:off x="11146117" y="3715019"/>
            <a:ext cx="1229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storage</a:t>
            </a:r>
          </a:p>
        </p:txBody>
      </p:sp>
      <p:sp>
        <p:nvSpPr>
          <p:cNvPr id="115" name="TextBox 114">
            <a:extLst>
              <a:ext uri="{FF2B5EF4-FFF2-40B4-BE49-F238E27FC236}">
                <a16:creationId xmlns:a16="http://schemas.microsoft.com/office/drawing/2014/main" id="{668ECAA1-8FAD-458D-9D8A-AA335638C5FF}"/>
              </a:ext>
            </a:extLst>
          </p:cNvPr>
          <p:cNvSpPr txBox="1"/>
          <p:nvPr/>
        </p:nvSpPr>
        <p:spPr>
          <a:xfrm>
            <a:off x="11148010" y="2391560"/>
            <a:ext cx="1229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compute</a:t>
            </a:r>
          </a:p>
        </p:txBody>
      </p:sp>
    </p:spTree>
    <p:extLst>
      <p:ext uri="{BB962C8B-B14F-4D97-AF65-F5344CB8AC3E}">
        <p14:creationId xmlns:p14="http://schemas.microsoft.com/office/powerpoint/2010/main" val="113656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28" name="Picture 4" descr="Architecture for a modern data platform using Azure data services">
            <a:extLst>
              <a:ext uri="{FF2B5EF4-FFF2-40B4-BE49-F238E27FC236}">
                <a16:creationId xmlns:a16="http://schemas.microsoft.com/office/drawing/2014/main" id="{F99E6588-F826-4BDA-B452-14907CA4F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371" y="160910"/>
            <a:ext cx="9294386" cy="653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0590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E486F86B-C587-4939-8603-AEDD1E3FF0F5}"/>
              </a:ext>
            </a:extLst>
          </p:cNvPr>
          <p:cNvSpPr/>
          <p:nvPr/>
        </p:nvSpPr>
        <p:spPr>
          <a:xfrm>
            <a:off x="8108987" y="4354874"/>
            <a:ext cx="3376992" cy="1843540"/>
          </a:xfrm>
          <a:prstGeom prst="roundRect">
            <a:avLst>
              <a:gd name="adj" fmla="val 4419"/>
            </a:avLst>
          </a:prstGeom>
          <a:solidFill>
            <a:srgbClr val="FFFFFF">
              <a:lumMod val="95000"/>
            </a:srgbClr>
          </a:solidFill>
          <a:ln w="47625" cap="flat" cmpd="sng" algn="ctr">
            <a:solidFill>
              <a:srgbClr val="FFB900"/>
            </a:solid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7" name="Title 2">
            <a:extLst>
              <a:ext uri="{FF2B5EF4-FFF2-40B4-BE49-F238E27FC236}">
                <a16:creationId xmlns:a16="http://schemas.microsoft.com/office/drawing/2014/main" id="{BC1CE8F5-FBC9-4C90-A04F-04E5CFCC8AC8}"/>
              </a:ext>
            </a:extLst>
          </p:cNvPr>
          <p:cNvSpPr txBox="1">
            <a:spLocks/>
          </p:cNvSpPr>
          <p:nvPr/>
        </p:nvSpPr>
        <p:spPr>
          <a:xfrm>
            <a:off x="588263" y="321962"/>
            <a:ext cx="11018520" cy="553998"/>
          </a:xfrm>
          <a:prstGeom prst="rect">
            <a:avLst/>
          </a:prstGeom>
        </p:spPr>
        <p:txBody>
          <a:bodyPr wrap="square" anchor="ctr">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Education Analytics and Insights</a:t>
            </a:r>
          </a:p>
        </p:txBody>
      </p:sp>
      <p:pic>
        <p:nvPicPr>
          <p:cNvPr id="3" name="Picture 2" descr="Diagram&#10;&#10;Description automatically generated">
            <a:extLst>
              <a:ext uri="{FF2B5EF4-FFF2-40B4-BE49-F238E27FC236}">
                <a16:creationId xmlns:a16="http://schemas.microsoft.com/office/drawing/2014/main" id="{9EFD2986-6376-4F2F-8C01-898559D08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63" y="4354874"/>
            <a:ext cx="3269482" cy="1843540"/>
          </a:xfrm>
          <a:prstGeom prst="rect">
            <a:avLst/>
          </a:prstGeom>
        </p:spPr>
      </p:pic>
      <p:pic>
        <p:nvPicPr>
          <p:cNvPr id="5" name="Picture 4">
            <a:extLst>
              <a:ext uri="{FF2B5EF4-FFF2-40B4-BE49-F238E27FC236}">
                <a16:creationId xmlns:a16="http://schemas.microsoft.com/office/drawing/2014/main" id="{DBFA606A-9B3F-4D30-94CD-8E853852C6B4}"/>
              </a:ext>
            </a:extLst>
          </p:cNvPr>
          <p:cNvPicPr>
            <a:picLocks noChangeAspect="1"/>
          </p:cNvPicPr>
          <p:nvPr/>
        </p:nvPicPr>
        <p:blipFill rotWithShape="1">
          <a:blip r:embed="rId3"/>
          <a:srcRect b="13028"/>
          <a:stretch/>
        </p:blipFill>
        <p:spPr>
          <a:xfrm>
            <a:off x="3260192" y="1347358"/>
            <a:ext cx="4393809" cy="2398970"/>
          </a:xfrm>
          <a:prstGeom prst="rect">
            <a:avLst/>
          </a:prstGeom>
          <a:effectLst>
            <a:glow rad="101600">
              <a:schemeClr val="accent1">
                <a:satMod val="175000"/>
                <a:alpha val="40000"/>
              </a:schemeClr>
            </a:glow>
          </a:effectLst>
        </p:spPr>
      </p:pic>
      <p:cxnSp>
        <p:nvCxnSpPr>
          <p:cNvPr id="11" name="Straight Arrow Connector 10">
            <a:extLst>
              <a:ext uri="{FF2B5EF4-FFF2-40B4-BE49-F238E27FC236}">
                <a16:creationId xmlns:a16="http://schemas.microsoft.com/office/drawing/2014/main" id="{8386D8EF-1FA9-41BD-99EF-62EEAB301F97}"/>
              </a:ext>
            </a:extLst>
          </p:cNvPr>
          <p:cNvCxnSpPr>
            <a:cxnSpLocks/>
          </p:cNvCxnSpPr>
          <p:nvPr/>
        </p:nvCxnSpPr>
        <p:spPr>
          <a:xfrm flipV="1">
            <a:off x="5457097" y="5851668"/>
            <a:ext cx="3062959" cy="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7AB312-3920-4F35-9B70-EFF028723A6B}"/>
              </a:ext>
            </a:extLst>
          </p:cNvPr>
          <p:cNvSpPr txBox="1"/>
          <p:nvPr/>
        </p:nvSpPr>
        <p:spPr>
          <a:xfrm>
            <a:off x="8490882" y="4395164"/>
            <a:ext cx="282310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Customer’s Azure Subscription</a:t>
            </a:r>
          </a:p>
        </p:txBody>
      </p:sp>
      <p:pic>
        <p:nvPicPr>
          <p:cNvPr id="20" name="Picture 19" descr="Icon&#10;&#10;Description automatically generated">
            <a:extLst>
              <a:ext uri="{FF2B5EF4-FFF2-40B4-BE49-F238E27FC236}">
                <a16:creationId xmlns:a16="http://schemas.microsoft.com/office/drawing/2014/main" id="{3FB089C8-13A7-4AB1-8D5B-5190D8564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9286" y="5478237"/>
            <a:ext cx="671512" cy="671512"/>
          </a:xfrm>
          <a:prstGeom prst="rect">
            <a:avLst/>
          </a:prstGeom>
        </p:spPr>
      </p:pic>
      <p:cxnSp>
        <p:nvCxnSpPr>
          <p:cNvPr id="24" name="Straight Connector 23">
            <a:extLst>
              <a:ext uri="{FF2B5EF4-FFF2-40B4-BE49-F238E27FC236}">
                <a16:creationId xmlns:a16="http://schemas.microsoft.com/office/drawing/2014/main" id="{87887AC2-A089-4525-8AFB-7C54DC4184B3}"/>
              </a:ext>
            </a:extLst>
          </p:cNvPr>
          <p:cNvCxnSpPr/>
          <p:nvPr/>
        </p:nvCxnSpPr>
        <p:spPr>
          <a:xfrm flipH="1" flipV="1">
            <a:off x="3260192" y="3746328"/>
            <a:ext cx="1681261" cy="6830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E12CCE-0F0E-4DD9-93BB-8D458CBA5DE9}"/>
              </a:ext>
            </a:extLst>
          </p:cNvPr>
          <p:cNvCxnSpPr>
            <a:cxnSpLocks/>
          </p:cNvCxnSpPr>
          <p:nvPr/>
        </p:nvCxnSpPr>
        <p:spPr>
          <a:xfrm flipV="1">
            <a:off x="5457097" y="3746328"/>
            <a:ext cx="2196904" cy="6830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A picture containing cup, mug, vessel, coffee cup&#10;&#10;Description automatically generated">
            <a:extLst>
              <a:ext uri="{FF2B5EF4-FFF2-40B4-BE49-F238E27FC236}">
                <a16:creationId xmlns:a16="http://schemas.microsoft.com/office/drawing/2014/main" id="{C3FEFF6E-E41F-477D-A69F-BAAFC9DAC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3" y="5539366"/>
            <a:ext cx="659048" cy="659048"/>
          </a:xfrm>
          <a:prstGeom prst="rect">
            <a:avLst/>
          </a:prstGeom>
        </p:spPr>
      </p:pic>
      <p:sp>
        <p:nvSpPr>
          <p:cNvPr id="32" name="Title 2">
            <a:extLst>
              <a:ext uri="{FF2B5EF4-FFF2-40B4-BE49-F238E27FC236}">
                <a16:creationId xmlns:a16="http://schemas.microsoft.com/office/drawing/2014/main" id="{6BDE5E36-2245-487E-810D-E929F57FD9A1}"/>
              </a:ext>
            </a:extLst>
          </p:cNvPr>
          <p:cNvSpPr txBox="1">
            <a:spLocks/>
          </p:cNvSpPr>
          <p:nvPr/>
        </p:nvSpPr>
        <p:spPr>
          <a:xfrm>
            <a:off x="706021" y="6065587"/>
            <a:ext cx="1630858" cy="553998"/>
          </a:xfrm>
          <a:prstGeom prst="rect">
            <a:avLst/>
          </a:prstGeom>
        </p:spPr>
        <p:txBody>
          <a:bodyPr wrap="square"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SIS</a:t>
            </a:r>
          </a:p>
        </p:txBody>
      </p:sp>
      <p:cxnSp>
        <p:nvCxnSpPr>
          <p:cNvPr id="35" name="Straight Arrow Connector 34">
            <a:extLst>
              <a:ext uri="{FF2B5EF4-FFF2-40B4-BE49-F238E27FC236}">
                <a16:creationId xmlns:a16="http://schemas.microsoft.com/office/drawing/2014/main" id="{CB5C0993-6ED4-4A40-8E74-DDB2D042FE31}"/>
              </a:ext>
            </a:extLst>
          </p:cNvPr>
          <p:cNvCxnSpPr>
            <a:cxnSpLocks/>
          </p:cNvCxnSpPr>
          <p:nvPr/>
        </p:nvCxnSpPr>
        <p:spPr>
          <a:xfrm flipV="1">
            <a:off x="1419957" y="5813993"/>
            <a:ext cx="785361" cy="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95829"/>
      </p:ext>
    </p:extLst>
  </p:cSld>
  <p:clrMapOvr>
    <a:masterClrMapping/>
  </p:clrMapOvr>
  <p:transition spd="slow">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13D031F30F9142A368C59088DB1679" ma:contentTypeVersion="21" ma:contentTypeDescription="Create a new document." ma:contentTypeScope="" ma:versionID="737721ec84f81b28cce940a48a02a7c1">
  <xsd:schema xmlns:xsd="http://www.w3.org/2001/XMLSchema" xmlns:xs="http://www.w3.org/2001/XMLSchema" xmlns:p="http://schemas.microsoft.com/office/2006/metadata/properties" xmlns:ns1="http://schemas.microsoft.com/sharepoint/v3" xmlns:ns2="d045c0ed-da0d-414b-918d-6bac2b0f0909" xmlns:ns3="6a470123-577d-4ad2-841b-3cd3408735c5" xmlns:ns4="230e9df3-be65-4c73-a93b-d1236ebd677e" targetNamespace="http://schemas.microsoft.com/office/2006/metadata/properties" ma:root="true" ma:fieldsID="913b8fa0789be5bf4a2967d5d87f8426" ns1:_="" ns2:_="" ns3:_="" ns4:_="">
    <xsd:import namespace="http://schemas.microsoft.com/sharepoint/v3"/>
    <xsd:import namespace="d045c0ed-da0d-414b-918d-6bac2b0f0909"/>
    <xsd:import namespace="6a470123-577d-4ad2-841b-3cd3408735c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ServiceDuration" minOccurs="0"/>
                <xsd:element ref="ns4:TaxCatchAll" minOccurs="0"/>
                <xsd:element ref="ns2:MediaLengthInSeconds" minOccurs="0"/>
                <xsd:element ref="ns2:ImageTagsTaxHTFiel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45c0ed-da0d-414b-918d-6bac2b0f09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OCR" ma:index="10" nillable="true" ma:displayName="Extracted Text" ma:internalName="MediaServiceOCR" ma:readOnly="false">
      <xsd:simpleType>
        <xsd:restriction base="dms:Note">
          <xsd:maxLength value="255"/>
        </xsd:restriction>
      </xsd:simpleType>
    </xsd:element>
    <xsd:element name="MediaServiceGenerationTime" ma:index="11" nillable="true" ma:displayName="MediaServiceGenerationTime" ma:hidden="true" ma:internalName="MediaServiceGenerationTime" ma:readOnly="false">
      <xsd:simpleType>
        <xsd:restriction base="dms:Text"/>
      </xsd:simpleType>
    </xsd:element>
    <xsd:element name="MediaServiceEventHashCode" ma:index="12" nillable="true" ma:displayName="MediaServiceEventHashCode" ma:hidden="true" ma:internalName="MediaServiceEventHashCode" ma:readOnly="false">
      <xsd:simpleType>
        <xsd:restriction base="dms:Text"/>
      </xsd:simpleType>
    </xsd:element>
    <xsd:element name="MediaServiceAutoKeyPoints" ma:index="15" nillable="true" ma:displayName="MediaServiceAutoKeyPoints" ma:hidden="true" ma:internalName="MediaServiceAutoKeyPoints" ma:readOnly="fals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DateTaken" ma:index="19" nillable="true" ma:displayName="MediaServiceDateTaken" ma:hidden="true" ma:internalName="MediaServiceDateTaken" ma:readOnly="false">
      <xsd:simpleType>
        <xsd:restriction base="dms:Text"/>
      </xsd:simpleType>
    </xsd:element>
    <xsd:element name="MediaServiceDuration" ma:index="20" nillable="true" ma:displayName="MediaServiceDuration" ma:hidden="true" ma:internalName="MediaServiceDuration" ma:readOnly="false">
      <xsd:simpleType>
        <xsd:restriction base="dms:Text"/>
      </xsd:simpleType>
    </xsd:element>
    <xsd:element name="MediaLengthInSeconds" ma:index="22" nillable="true" ma:displayName="Length (seconds)" ma:hidden="true" ma:internalName="MediaLengthInSeconds" ma:readOnly="true">
      <xsd:simpleType>
        <xsd:restriction base="dms:Unknown"/>
      </xsd:simpleType>
    </xsd:element>
    <xsd:element name="ImageTagsTaxHTField" ma:index="2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a470123-577d-4ad2-841b-3cd3408735c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f69fa911-3eff-42fe-b5c5-2c96b861ab5d}" ma:internalName="TaxCatchAll" ma:showField="CatchAllData" ma:web="6a470123-577d-4ad2-841b-3cd3408735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FastMetadata xmlns="d045c0ed-da0d-414b-918d-6bac2b0f0909" xsi:nil="true"/>
    <MediaServiceMetadata xmlns="d045c0ed-da0d-414b-918d-6bac2b0f0909" xsi:nil="true"/>
    <MediaServiceGenerationTime xmlns="d045c0ed-da0d-414b-918d-6bac2b0f0909" xsi:nil="true"/>
    <MediaServiceAutoKeyPoints xmlns="d045c0ed-da0d-414b-918d-6bac2b0f0909" xsi:nil="true"/>
    <MediaServiceDateTaken xmlns="d045c0ed-da0d-414b-918d-6bac2b0f0909" xsi:nil="true"/>
    <MediaServiceDuration xmlns="d045c0ed-da0d-414b-918d-6bac2b0f0909" xsi:nil="true"/>
    <_ip_UnifiedCompliancePolicyProperties xmlns="http://schemas.microsoft.com/sharepoint/v3" xsi:nil="true"/>
    <MediaServiceOCR xmlns="d045c0ed-da0d-414b-918d-6bac2b0f0909" xsi:nil="true"/>
    <MediaServiceEventHashCode xmlns="d045c0ed-da0d-414b-918d-6bac2b0f0909" xsi:nil="true"/>
    <TaxCatchAll xmlns="230e9df3-be65-4c73-a93b-d1236ebd677e" xsi:nil="true"/>
    <MediaServiceKeyPoints xmlns="d045c0ed-da0d-414b-918d-6bac2b0f0909" xsi:nil="true"/>
    <ImageTagsTaxHTField xmlns="d045c0ed-da0d-414b-918d-6bac2b0f0909">
      <Terms xmlns="http://schemas.microsoft.com/office/infopath/2007/PartnerControls"/>
    </ImageTags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F23A6F-DE9F-4520-A860-224B0D922B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045c0ed-da0d-414b-918d-6bac2b0f0909"/>
    <ds:schemaRef ds:uri="6a470123-577d-4ad2-841b-3cd3408735c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6936F1-59E2-4E56-8833-238C74E38A0B}">
  <ds:schemaRefs>
    <ds:schemaRef ds:uri="http://schemas.microsoft.com/office/2006/metadata/properties"/>
    <ds:schemaRef ds:uri="http://schemas.microsoft.com/office/infopath/2007/PartnerControls"/>
    <ds:schemaRef ds:uri="http://schemas.microsoft.com/sharepoint/v3"/>
    <ds:schemaRef ds:uri="d045c0ed-da0d-414b-918d-6bac2b0f0909"/>
    <ds:schemaRef ds:uri="230e9df3-be65-4c73-a93b-d1236ebd677e"/>
  </ds:schemaRefs>
</ds:datastoreItem>
</file>

<file path=customXml/itemProps3.xml><?xml version="1.0" encoding="utf-8"?>
<ds:datastoreItem xmlns:ds="http://schemas.openxmlformats.org/officeDocument/2006/customXml" ds:itemID="{E307F73E-3C90-4741-A08F-C3952B29AB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TotalTime>
  <Words>1466</Words>
  <Application>Microsoft Office PowerPoint</Application>
  <PresentationFormat>Widescreen</PresentationFormat>
  <Paragraphs>384</Paragraphs>
  <Slides>17</Slides>
  <Notes>13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17</vt:i4>
      </vt:variant>
    </vt:vector>
  </HeadingPairs>
  <TitlesOfParts>
    <vt:vector size="30" baseType="lpstr">
      <vt:lpstr>Arial</vt:lpstr>
      <vt:lpstr>Calibri</vt:lpstr>
      <vt:lpstr>Calibri Light</vt:lpstr>
      <vt:lpstr>Courier New</vt:lpstr>
      <vt:lpstr>Roboto</vt:lpstr>
      <vt:lpstr>Roboto Medium</vt:lpstr>
      <vt:lpstr>Segoe UI</vt:lpstr>
      <vt:lpstr>Segoe UI Semibold</vt:lpstr>
      <vt:lpstr>Segoe UI Semilight</vt:lpstr>
      <vt:lpstr>Wingdings</vt:lpstr>
      <vt:lpstr>White Template</vt:lpstr>
      <vt:lpstr>3_office theme</vt:lpstr>
      <vt:lpstr>1_Microsoft 365 PPT Template - 2018</vt:lpstr>
      <vt:lpstr>PowerPoint Presentation</vt:lpstr>
      <vt:lpstr>PowerPoint Presentation</vt:lpstr>
      <vt:lpstr>PowerPoint Presentation</vt:lpstr>
      <vt:lpstr>PowerPoint Presentation</vt:lpstr>
      <vt:lpstr>PowerPoint Presentation</vt:lpstr>
      <vt:lpstr>Modern Analytics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Gene Garcia</dc:creator>
  <cp:lastModifiedBy>Gene Garcia</cp:lastModifiedBy>
  <cp:revision>1</cp:revision>
  <dcterms:created xsi:type="dcterms:W3CDTF">2022-12-06T21:07:56Z</dcterms:created>
  <dcterms:modified xsi:type="dcterms:W3CDTF">2022-12-06T21:10:40Z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0x0101007113D031F30F9142A368C59088DB1679</vt:lpwstr>
  </property>
  <property fmtid="{D5CDD505-2E9C-101B-9397-08002B2CF9AE}" pid="3" name="MediaServiceImageTags">
    <vt:lpwstr/>
  </property>
</Properties>
</file>